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9" r:id="rId4"/>
    <p:sldId id="261" r:id="rId5"/>
    <p:sldId id="262" r:id="rId6"/>
    <p:sldId id="271" r:id="rId7"/>
    <p:sldId id="269" r:id="rId8"/>
    <p:sldId id="270" r:id="rId9"/>
  </p:sldIdLst>
  <p:sldSz cx="13411200" cy="7543800"/>
  <p:notesSz cx="6797675" cy="9928225"/>
  <p:embeddedFontLst>
    <p:embeddedFont>
      <p:font typeface="Arimo Bold" panose="020B0604020202020204" charset="0"/>
      <p:regular r:id="rId11"/>
    </p:embeddedFont>
    <p:embeddedFont>
      <p:font typeface="Arimo Italics" panose="020B0604020202020204" charset="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61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МК г.Астана" initials="Сг" lastIdx="1" clrIdx="0">
    <p:extLst>
      <p:ext uri="{19B8F6BF-5375-455C-9EA6-DF929625EA0E}">
        <p15:presenceInfo xmlns:p15="http://schemas.microsoft.com/office/powerpoint/2012/main" userId="S::info@smkz.kz::8cc65d81-e75a-4056-b661-76387655bc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6600"/>
    <a:srgbClr val="D87623"/>
    <a:srgbClr val="0457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4622" autoAdjust="0"/>
  </p:normalViewPr>
  <p:slideViewPr>
    <p:cSldViewPr>
      <p:cViewPr varScale="1">
        <p:scale>
          <a:sx n="99" d="100"/>
          <a:sy n="99" d="100"/>
        </p:scale>
        <p:origin x="630" y="78"/>
      </p:cViewPr>
      <p:guideLst>
        <p:guide orient="horz" pos="2160"/>
        <p:guide pos="36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217F56-8FDC-4E6C-A5EC-C9BE93B0521D}" type="datetimeFigureOut">
              <a:rPr lang="ru-RU" smtClean="0"/>
              <a:t>15.03.2025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A720B0-3EEC-4A63-A236-61C82080BAE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7646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A720B0-3EEC-4A63-A236-61C82080BAE5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5979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A720B0-3EEC-4A63-A236-61C82080BAE5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3105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A720B0-3EEC-4A63-A236-61C82080BAE5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9334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A720B0-3EEC-4A63-A236-61C82080BAE5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4917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0101" y="2130430"/>
            <a:ext cx="9747808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0201" y="3886200"/>
            <a:ext cx="802760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14307" y="274643"/>
            <a:ext cx="2580302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3400" y="274643"/>
            <a:ext cx="754977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5894" y="4406905"/>
            <a:ext cx="974780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5894" y="2906718"/>
            <a:ext cx="974780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3400" y="1600205"/>
            <a:ext cx="506503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9571" y="1600205"/>
            <a:ext cx="506503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403" y="1535113"/>
            <a:ext cx="506702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8" indent="0">
              <a:buNone/>
              <a:defRPr sz="2000" b="1"/>
            </a:lvl2pPr>
            <a:lvl3pPr marL="914376" indent="0">
              <a:buNone/>
              <a:defRPr sz="1800" b="1"/>
            </a:lvl3pPr>
            <a:lvl4pPr marL="1371564" indent="0">
              <a:buNone/>
              <a:defRPr sz="1600" b="1"/>
            </a:lvl4pPr>
            <a:lvl5pPr marL="1828752" indent="0">
              <a:buNone/>
              <a:defRPr sz="1600" b="1"/>
            </a:lvl5pPr>
            <a:lvl6pPr marL="2285940" indent="0">
              <a:buNone/>
              <a:defRPr sz="1600" b="1"/>
            </a:lvl6pPr>
            <a:lvl7pPr marL="2743127" indent="0">
              <a:buNone/>
              <a:defRPr sz="1600" b="1"/>
            </a:lvl7pPr>
            <a:lvl8pPr marL="3200316" indent="0">
              <a:buNone/>
              <a:defRPr sz="1600" b="1"/>
            </a:lvl8pPr>
            <a:lvl9pPr marL="36575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3403" y="2174875"/>
            <a:ext cx="506702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5593" y="1535113"/>
            <a:ext cx="506901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8" indent="0">
              <a:buNone/>
              <a:defRPr sz="2000" b="1"/>
            </a:lvl2pPr>
            <a:lvl3pPr marL="914376" indent="0">
              <a:buNone/>
              <a:defRPr sz="1800" b="1"/>
            </a:lvl3pPr>
            <a:lvl4pPr marL="1371564" indent="0">
              <a:buNone/>
              <a:defRPr sz="1600" b="1"/>
            </a:lvl4pPr>
            <a:lvl5pPr marL="1828752" indent="0">
              <a:buNone/>
              <a:defRPr sz="1600" b="1"/>
            </a:lvl5pPr>
            <a:lvl6pPr marL="2285940" indent="0">
              <a:buNone/>
              <a:defRPr sz="1600" b="1"/>
            </a:lvl6pPr>
            <a:lvl7pPr marL="2743127" indent="0">
              <a:buNone/>
              <a:defRPr sz="1600" b="1"/>
            </a:lvl7pPr>
            <a:lvl8pPr marL="3200316" indent="0">
              <a:buNone/>
              <a:defRPr sz="1600" b="1"/>
            </a:lvl8pPr>
            <a:lvl9pPr marL="36575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5593" y="2174875"/>
            <a:ext cx="506901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401" y="273050"/>
            <a:ext cx="377289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3673" y="273055"/>
            <a:ext cx="641093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3401" y="1435103"/>
            <a:ext cx="377289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8" indent="0">
              <a:buNone/>
              <a:defRPr sz="1200"/>
            </a:lvl2pPr>
            <a:lvl3pPr marL="914376" indent="0">
              <a:buNone/>
              <a:defRPr sz="1000"/>
            </a:lvl3pPr>
            <a:lvl4pPr marL="1371564" indent="0">
              <a:buNone/>
              <a:defRPr sz="900"/>
            </a:lvl4pPr>
            <a:lvl5pPr marL="1828752" indent="0">
              <a:buNone/>
              <a:defRPr sz="900"/>
            </a:lvl5pPr>
            <a:lvl6pPr marL="2285940" indent="0">
              <a:buNone/>
              <a:defRPr sz="900"/>
            </a:lvl6pPr>
            <a:lvl7pPr marL="2743127" indent="0">
              <a:buNone/>
              <a:defRPr sz="900"/>
            </a:lvl7pPr>
            <a:lvl8pPr marL="3200316" indent="0">
              <a:buNone/>
              <a:defRPr sz="900"/>
            </a:lvl8pPr>
            <a:lvl9pPr marL="36575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7810" y="4800600"/>
            <a:ext cx="6880806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7810" y="612775"/>
            <a:ext cx="6880806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8" indent="0">
              <a:buNone/>
              <a:defRPr sz="2800"/>
            </a:lvl2pPr>
            <a:lvl3pPr marL="914376" indent="0">
              <a:buNone/>
              <a:defRPr sz="2400"/>
            </a:lvl3pPr>
            <a:lvl4pPr marL="1371564" indent="0">
              <a:buNone/>
              <a:defRPr sz="2000"/>
            </a:lvl4pPr>
            <a:lvl5pPr marL="1828752" indent="0">
              <a:buNone/>
              <a:defRPr sz="2000"/>
            </a:lvl5pPr>
            <a:lvl6pPr marL="2285940" indent="0">
              <a:buNone/>
              <a:defRPr sz="2000"/>
            </a:lvl6pPr>
            <a:lvl7pPr marL="2743127" indent="0">
              <a:buNone/>
              <a:defRPr sz="2000"/>
            </a:lvl7pPr>
            <a:lvl8pPr marL="3200316" indent="0">
              <a:buNone/>
              <a:defRPr sz="2000"/>
            </a:lvl8pPr>
            <a:lvl9pPr marL="3657504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7810" y="5367338"/>
            <a:ext cx="6880806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8" indent="0">
              <a:buNone/>
              <a:defRPr sz="1200"/>
            </a:lvl2pPr>
            <a:lvl3pPr marL="914376" indent="0">
              <a:buNone/>
              <a:defRPr sz="1000"/>
            </a:lvl3pPr>
            <a:lvl4pPr marL="1371564" indent="0">
              <a:buNone/>
              <a:defRPr sz="900"/>
            </a:lvl4pPr>
            <a:lvl5pPr marL="1828752" indent="0">
              <a:buNone/>
              <a:defRPr sz="900"/>
            </a:lvl5pPr>
            <a:lvl6pPr marL="2285940" indent="0">
              <a:buNone/>
              <a:defRPr sz="900"/>
            </a:lvl6pPr>
            <a:lvl7pPr marL="2743127" indent="0">
              <a:buNone/>
              <a:defRPr sz="900"/>
            </a:lvl7pPr>
            <a:lvl8pPr marL="3200316" indent="0">
              <a:buNone/>
              <a:defRPr sz="900"/>
            </a:lvl8pPr>
            <a:lvl9pPr marL="36575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3400" y="274638"/>
            <a:ext cx="1032120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400" y="1600205"/>
            <a:ext cx="1032120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3400" y="6356355"/>
            <a:ext cx="2675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18237" y="6356355"/>
            <a:ext cx="3631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18740" y="6356355"/>
            <a:ext cx="2675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7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0" indent="-228594" algn="l" defTabSz="9143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8" indent="-228594" algn="l" defTabSz="91437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6" indent="-228594" algn="l" defTabSz="91437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4" indent="-228594" algn="l" defTabSz="9143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2" indent="-228594" algn="l" defTabSz="9143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0" indent="-228594" algn="l" defTabSz="9143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98" indent="-228594" algn="l" defTabSz="9143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8" algn="l" defTabSz="9143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6" algn="l" defTabSz="9143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4" algn="l" defTabSz="9143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2" algn="l" defTabSz="9143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0" algn="l" defTabSz="9143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27" algn="l" defTabSz="9143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16" algn="l" defTabSz="9143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4" algn="l" defTabSz="9143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26" Type="http://schemas.openxmlformats.org/officeDocument/2006/relationships/image" Target="../media/image45.png"/><Relationship Id="rId3" Type="http://schemas.openxmlformats.org/officeDocument/2006/relationships/image" Target="../media/image5.png"/><Relationship Id="rId21" Type="http://schemas.openxmlformats.org/officeDocument/2006/relationships/image" Target="../media/image40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5" Type="http://schemas.openxmlformats.org/officeDocument/2006/relationships/image" Target="../media/image44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svg"/><Relationship Id="rId11" Type="http://schemas.openxmlformats.org/officeDocument/2006/relationships/image" Target="../media/image30.png"/><Relationship Id="rId24" Type="http://schemas.openxmlformats.org/officeDocument/2006/relationships/image" Target="../media/image43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23" Type="http://schemas.openxmlformats.org/officeDocument/2006/relationships/image" Target="../media/image42.png"/><Relationship Id="rId28" Type="http://schemas.openxmlformats.org/officeDocument/2006/relationships/image" Target="../media/image47.jpeg"/><Relationship Id="rId10" Type="http://schemas.openxmlformats.org/officeDocument/2006/relationships/image" Target="../media/image29.svg"/><Relationship Id="rId19" Type="http://schemas.openxmlformats.org/officeDocument/2006/relationships/image" Target="../media/image38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Relationship Id="rId22" Type="http://schemas.openxmlformats.org/officeDocument/2006/relationships/image" Target="../media/image41.png"/><Relationship Id="rId27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569"/>
            <a:ext cx="13411200" cy="7557433"/>
          </a:xfrm>
          <a:custGeom>
            <a:avLst/>
            <a:gdLst/>
            <a:ahLst/>
            <a:cxnLst/>
            <a:rect l="l" t="t" r="r" b="b"/>
            <a:pathLst>
              <a:path w="10691808" h="7557433">
                <a:moveTo>
                  <a:pt x="0" y="0"/>
                </a:moveTo>
                <a:lnTo>
                  <a:pt x="10691808" y="0"/>
                </a:lnTo>
                <a:lnTo>
                  <a:pt x="10691808" y="7557433"/>
                </a:lnTo>
                <a:lnTo>
                  <a:pt x="0" y="75574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" b="-11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355302" y="-1034"/>
            <a:ext cx="10699329" cy="7564969"/>
            <a:chOff x="0" y="0"/>
            <a:chExt cx="14265772" cy="10086625"/>
          </a:xfrm>
        </p:grpSpPr>
        <p:sp>
          <p:nvSpPr>
            <p:cNvPr id="4" name="Freeform 4"/>
            <p:cNvSpPr/>
            <p:nvPr/>
          </p:nvSpPr>
          <p:spPr>
            <a:xfrm>
              <a:off x="4826" y="0"/>
              <a:ext cx="14260576" cy="10081387"/>
            </a:xfrm>
            <a:custGeom>
              <a:avLst/>
              <a:gdLst/>
              <a:ahLst/>
              <a:cxnLst/>
              <a:rect l="l" t="t" r="r" b="b"/>
              <a:pathLst>
                <a:path w="14260576" h="10081387">
                  <a:moveTo>
                    <a:pt x="0" y="0"/>
                  </a:moveTo>
                  <a:lnTo>
                    <a:pt x="14255750" y="0"/>
                  </a:lnTo>
                  <a:cubicBezTo>
                    <a:pt x="14258417" y="0"/>
                    <a:pt x="14260576" y="2159"/>
                    <a:pt x="14260576" y="4826"/>
                  </a:cubicBezTo>
                  <a:lnTo>
                    <a:pt x="14260576" y="10081387"/>
                  </a:lnTo>
                  <a:lnTo>
                    <a:pt x="14250924" y="10081387"/>
                  </a:lnTo>
                  <a:lnTo>
                    <a:pt x="14250924" y="4826"/>
                  </a:lnTo>
                  <a:lnTo>
                    <a:pt x="14255750" y="4826"/>
                  </a:lnTo>
                  <a:lnTo>
                    <a:pt x="14255750" y="9652"/>
                  </a:lnTo>
                  <a:lnTo>
                    <a:pt x="0" y="9652"/>
                  </a:lnTo>
                  <a:close/>
                </a:path>
              </a:pathLst>
            </a:custGeom>
            <a:solidFill>
              <a:srgbClr val="E8E7E7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3649032" y="351658"/>
            <a:ext cx="2231493" cy="1015200"/>
          </a:xfrm>
          <a:custGeom>
            <a:avLst/>
            <a:gdLst/>
            <a:ahLst/>
            <a:cxnLst/>
            <a:rect l="l" t="t" r="r" b="b"/>
            <a:pathLst>
              <a:path w="2024953" h="917905">
                <a:moveTo>
                  <a:pt x="0" y="0"/>
                </a:moveTo>
                <a:lnTo>
                  <a:pt x="2024952" y="0"/>
                </a:lnTo>
                <a:lnTo>
                  <a:pt x="2024952" y="917905"/>
                </a:lnTo>
                <a:lnTo>
                  <a:pt x="0" y="91790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2" r="-12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72432" y="352923"/>
            <a:ext cx="2904168" cy="1013935"/>
          </a:xfrm>
          <a:custGeom>
            <a:avLst/>
            <a:gdLst/>
            <a:ahLst/>
            <a:cxnLst/>
            <a:rect l="l" t="t" r="r" b="b"/>
            <a:pathLst>
              <a:path w="2617005" h="917905">
                <a:moveTo>
                  <a:pt x="0" y="0"/>
                </a:moveTo>
                <a:lnTo>
                  <a:pt x="2617005" y="0"/>
                </a:lnTo>
                <a:lnTo>
                  <a:pt x="2617005" y="917905"/>
                </a:lnTo>
                <a:lnTo>
                  <a:pt x="0" y="91790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56" b="-56"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8412777" y="1593660"/>
            <a:ext cx="4320000" cy="4320000"/>
            <a:chOff x="0" y="0"/>
            <a:chExt cx="879902" cy="812800"/>
          </a:xfrm>
        </p:grpSpPr>
        <p:sp>
          <p:nvSpPr>
            <p:cNvPr id="8" name="Freeform 8"/>
            <p:cNvSpPr/>
            <p:nvPr/>
          </p:nvSpPr>
          <p:spPr>
            <a:xfrm flipH="1">
              <a:off x="0" y="0"/>
              <a:ext cx="879902" cy="812800"/>
            </a:xfrm>
            <a:custGeom>
              <a:avLst/>
              <a:gdLst/>
              <a:ahLst/>
              <a:cxnLst/>
              <a:rect l="l" t="t" r="r" b="b"/>
              <a:pathLst>
                <a:path w="879902" h="812800">
                  <a:moveTo>
                    <a:pt x="439951" y="0"/>
                  </a:moveTo>
                  <a:cubicBezTo>
                    <a:pt x="682930" y="0"/>
                    <a:pt x="879902" y="181951"/>
                    <a:pt x="879902" y="406400"/>
                  </a:cubicBezTo>
                  <a:cubicBezTo>
                    <a:pt x="879902" y="630849"/>
                    <a:pt x="682930" y="812800"/>
                    <a:pt x="439951" y="812800"/>
                  </a:cubicBezTo>
                  <a:cubicBezTo>
                    <a:pt x="196973" y="812800"/>
                    <a:pt x="0" y="630849"/>
                    <a:pt x="0" y="406400"/>
                  </a:cubicBezTo>
                  <a:cubicBezTo>
                    <a:pt x="0" y="181951"/>
                    <a:pt x="196973" y="0"/>
                    <a:pt x="439951" y="0"/>
                  </a:cubicBezTo>
                  <a:close/>
                </a:path>
              </a:pathLst>
            </a:custGeom>
            <a:blipFill>
              <a:blip r:embed="rId5"/>
              <a:stretch>
                <a:fillRect l="-13224" r="-25336"/>
              </a:stretch>
            </a:blipFill>
          </p:spPr>
        </p:sp>
      </p:grpSp>
      <p:sp>
        <p:nvSpPr>
          <p:cNvPr id="9" name="TextBox 9"/>
          <p:cNvSpPr txBox="1"/>
          <p:nvPr/>
        </p:nvSpPr>
        <p:spPr>
          <a:xfrm>
            <a:off x="989190" y="2312982"/>
            <a:ext cx="7551176" cy="22057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650"/>
              </a:lnSpc>
            </a:pPr>
            <a:r>
              <a:rPr lang="en-US" sz="3750" b="1" spc="20" dirty="0">
                <a:solidFill>
                  <a:srgbClr val="0457A6"/>
                </a:solidFill>
                <a:latin typeface="Arimo Bold"/>
                <a:ea typeface="Arimo Bold"/>
                <a:cs typeface="Arimo Bold"/>
                <a:sym typeface="Arimo Bold"/>
              </a:rPr>
              <a:t>XII ФОРУМ МАШИНОСТРОИТЕЛЕЙ КАЗАХСТАНА</a:t>
            </a:r>
          </a:p>
          <a:p>
            <a:pPr>
              <a:lnSpc>
                <a:spcPts val="3120"/>
              </a:lnSpc>
            </a:pPr>
            <a:r>
              <a:rPr lang="en-US" sz="2600" spc="-5" dirty="0">
                <a:solidFill>
                  <a:srgbClr val="0457A6"/>
                </a:solidFill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  <a:sym typeface="Arimo"/>
              </a:rPr>
              <a:t>24-25 апреля 2025 года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89190" y="5066876"/>
            <a:ext cx="6554610" cy="7959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197"/>
              </a:lnSpc>
            </a:pPr>
            <a:r>
              <a:rPr lang="en-US" sz="2800" b="1" dirty="0">
                <a:solidFill>
                  <a:srgbClr val="D87623"/>
                </a:solidFill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  <a:sym typeface="Arimo"/>
              </a:rPr>
              <a:t>Машиностроение</a:t>
            </a:r>
            <a:r>
              <a:rPr lang="en-US" sz="2664" dirty="0">
                <a:solidFill>
                  <a:srgbClr val="D87623"/>
                </a:solidFill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  <a:sym typeface="Arimo"/>
              </a:rPr>
              <a:t> </a:t>
            </a:r>
            <a:r>
              <a:rPr lang="en-US" sz="2600" dirty="0">
                <a:solidFill>
                  <a:srgbClr val="0457A6"/>
                </a:solidFill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  <a:sym typeface="Arimo"/>
              </a:rPr>
              <a:t>- драйвер развития обрабатывающей промышленности</a:t>
            </a:r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33FF1A4F-F20E-4F7B-A116-87409B9EEC55}"/>
              </a:ext>
            </a:extLst>
          </p:cNvPr>
          <p:cNvSpPr/>
          <p:nvPr/>
        </p:nvSpPr>
        <p:spPr>
          <a:xfrm>
            <a:off x="0" y="6046858"/>
            <a:ext cx="13411200" cy="1496945"/>
          </a:xfrm>
          <a:custGeom>
            <a:avLst/>
            <a:gdLst/>
            <a:ahLst/>
            <a:cxnLst/>
            <a:rect l="l" t="t" r="r" b="b"/>
            <a:pathLst>
              <a:path w="7637147" h="1007265">
                <a:moveTo>
                  <a:pt x="0" y="0"/>
                </a:moveTo>
                <a:lnTo>
                  <a:pt x="7637147" y="0"/>
                </a:lnTo>
                <a:lnTo>
                  <a:pt x="7637147" y="1007265"/>
                </a:lnTo>
                <a:lnTo>
                  <a:pt x="0" y="100726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601867" r="-39969" b="-49049"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2">
            <a:extLst>
              <a:ext uri="{FF2B5EF4-FFF2-40B4-BE49-F238E27FC236}">
                <a16:creationId xmlns:a16="http://schemas.microsoft.com/office/drawing/2014/main" id="{E82F4B5F-996F-41BB-A504-40190DFA8FD3}"/>
              </a:ext>
            </a:extLst>
          </p:cNvPr>
          <p:cNvSpPr/>
          <p:nvPr/>
        </p:nvSpPr>
        <p:spPr>
          <a:xfrm>
            <a:off x="0" y="0"/>
            <a:ext cx="13411200" cy="7562850"/>
          </a:xfrm>
          <a:custGeom>
            <a:avLst/>
            <a:gdLst/>
            <a:ahLst/>
            <a:cxnLst/>
            <a:rect l="l" t="t" r="r" b="b"/>
            <a:pathLst>
              <a:path w="10689681" h="7562850">
                <a:moveTo>
                  <a:pt x="0" y="0"/>
                </a:moveTo>
                <a:lnTo>
                  <a:pt x="10689681" y="0"/>
                </a:lnTo>
                <a:lnTo>
                  <a:pt x="10689681" y="7562850"/>
                </a:lnTo>
                <a:lnTo>
                  <a:pt x="0" y="75628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" b="-5"/>
            </a:stretch>
          </a:blipFill>
        </p:spPr>
      </p:sp>
      <p:grpSp>
        <p:nvGrpSpPr>
          <p:cNvPr id="2" name="Group 2"/>
          <p:cNvGrpSpPr/>
          <p:nvPr/>
        </p:nvGrpSpPr>
        <p:grpSpPr>
          <a:xfrm>
            <a:off x="2709014" y="1125929"/>
            <a:ext cx="10702186" cy="931304"/>
            <a:chOff x="0" y="0"/>
            <a:chExt cx="1697843" cy="19113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97843" cy="191134"/>
            </a:xfrm>
            <a:custGeom>
              <a:avLst/>
              <a:gdLst/>
              <a:ahLst/>
              <a:cxnLst/>
              <a:rect l="l" t="t" r="r" b="b"/>
              <a:pathLst>
                <a:path w="1697843" h="191134">
                  <a:moveTo>
                    <a:pt x="0" y="0"/>
                  </a:moveTo>
                  <a:lnTo>
                    <a:pt x="1697843" y="0"/>
                  </a:lnTo>
                  <a:lnTo>
                    <a:pt x="1697843" y="191134"/>
                  </a:lnTo>
                  <a:lnTo>
                    <a:pt x="0" y="191134"/>
                  </a:lnTo>
                  <a:close/>
                </a:path>
              </a:pathLst>
            </a:custGeom>
            <a:solidFill>
              <a:srgbClr val="CCB375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3059428" cy="7553325"/>
            <a:chOff x="0" y="0"/>
            <a:chExt cx="872111" cy="215312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72111" cy="2153126"/>
            </a:xfrm>
            <a:custGeom>
              <a:avLst/>
              <a:gdLst/>
              <a:ahLst/>
              <a:cxnLst/>
              <a:rect l="l" t="t" r="r" b="b"/>
              <a:pathLst>
                <a:path w="872111" h="2153126">
                  <a:moveTo>
                    <a:pt x="0" y="0"/>
                  </a:moveTo>
                  <a:lnTo>
                    <a:pt x="872111" y="0"/>
                  </a:lnTo>
                  <a:lnTo>
                    <a:pt x="872111" y="2153126"/>
                  </a:lnTo>
                  <a:lnTo>
                    <a:pt x="0" y="2153126"/>
                  </a:lnTo>
                  <a:close/>
                </a:path>
              </a:pathLst>
            </a:custGeom>
            <a:solidFill>
              <a:srgbClr val="0457A6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5328967" y="1260848"/>
            <a:ext cx="5462279" cy="666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95"/>
              </a:lnSpc>
            </a:pPr>
            <a:r>
              <a:rPr lang="en-US" sz="2200" b="1" spc="-5" dirty="0">
                <a:solidFill>
                  <a:srgbClr val="0457A6"/>
                </a:solidFill>
                <a:latin typeface="Arimo Bold"/>
                <a:ea typeface="Arimo Bold"/>
                <a:cs typeface="Arimo Bold"/>
                <a:sym typeface="Arimo Bold"/>
              </a:rPr>
              <a:t>ПРЕЗИДЕНТ РК</a:t>
            </a:r>
          </a:p>
          <a:p>
            <a:pPr algn="ctr">
              <a:lnSpc>
                <a:spcPts val="2595"/>
              </a:lnSpc>
            </a:pPr>
            <a:r>
              <a:rPr lang="en-US" sz="2200" b="1" spc="-5" dirty="0">
                <a:solidFill>
                  <a:srgbClr val="0457A6"/>
                </a:solidFill>
                <a:latin typeface="Arimo Bold"/>
                <a:ea typeface="Arimo Bold"/>
                <a:cs typeface="Arimo Bold"/>
                <a:sym typeface="Arimo Bold"/>
              </a:rPr>
              <a:t>КАСЫМ- ЖОМАРТ ТОКАЕВ:</a:t>
            </a:r>
          </a:p>
        </p:txBody>
      </p:sp>
      <p:sp>
        <p:nvSpPr>
          <p:cNvPr id="10" name="Freeform 10"/>
          <p:cNvSpPr/>
          <p:nvPr/>
        </p:nvSpPr>
        <p:spPr>
          <a:xfrm>
            <a:off x="4059699" y="2170161"/>
            <a:ext cx="9122975" cy="4031747"/>
          </a:xfrm>
          <a:custGeom>
            <a:avLst/>
            <a:gdLst/>
            <a:ahLst/>
            <a:cxnLst/>
            <a:rect l="l" t="t" r="r" b="b"/>
            <a:pathLst>
              <a:path w="6480072" h="4549496">
                <a:moveTo>
                  <a:pt x="0" y="0"/>
                </a:moveTo>
                <a:lnTo>
                  <a:pt x="6480072" y="0"/>
                </a:lnTo>
                <a:lnTo>
                  <a:pt x="6480072" y="4549495"/>
                </a:lnTo>
                <a:lnTo>
                  <a:pt x="0" y="454949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4419600" y="2720389"/>
            <a:ext cx="8189224" cy="28725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810"/>
              </a:lnSpc>
            </a:pPr>
            <a:r>
              <a:rPr lang="en-US" sz="1600" b="1" dirty="0">
                <a:solidFill>
                  <a:srgbClr val="222A78"/>
                </a:solidFill>
                <a:latin typeface="Arimo Bold"/>
                <a:ea typeface="Arimo Bold"/>
                <a:cs typeface="Arimo Bold"/>
                <a:sym typeface="Arimo Bold"/>
              </a:rPr>
              <a:t>	Ставшая </a:t>
            </a:r>
            <a:r>
              <a:rPr lang="ru-RU" sz="1600" b="1" dirty="0">
                <a:solidFill>
                  <a:srgbClr val="222A78"/>
                </a:solidFill>
                <a:latin typeface="Arimo Bold"/>
                <a:ea typeface="Arimo Bold"/>
                <a:cs typeface="Arimo Bold"/>
                <a:sym typeface="Arimo Bold"/>
              </a:rPr>
              <a:t>уже традиционной, эта диалоговая площадка доказала свою эффективность в поиске новых подходов к развитию отрасли. Для построения диверсифицированной экономики нам необходимо добиться ускоренного роста обрабатывающей промышленности на базе инноваций и передовых технологий. В решении этой стратегической задачи одна из ключевых ролей отводится машиностроению.</a:t>
            </a:r>
          </a:p>
          <a:p>
            <a:pPr>
              <a:lnSpc>
                <a:spcPts val="1920"/>
              </a:lnSpc>
            </a:pPr>
            <a:endParaRPr lang="en-US" sz="1600" b="1" dirty="0">
              <a:solidFill>
                <a:srgbClr val="222A78"/>
              </a:solidFill>
              <a:latin typeface="Arimo Bold"/>
              <a:ea typeface="Arimo Bold"/>
              <a:cs typeface="Arimo Bold"/>
              <a:sym typeface="Arimo Bold"/>
            </a:endParaRPr>
          </a:p>
          <a:p>
            <a:pPr>
              <a:lnSpc>
                <a:spcPts val="2103"/>
              </a:lnSpc>
            </a:pPr>
            <a:r>
              <a:rPr lang="en-US" sz="1700" b="1" spc="5" dirty="0">
                <a:solidFill>
                  <a:srgbClr val="2F6AAB"/>
                </a:solidFill>
                <a:latin typeface="Arimo Bold"/>
                <a:ea typeface="Arimo Bold"/>
                <a:cs typeface="Arimo Bold"/>
                <a:sym typeface="Arimo Bold"/>
              </a:rPr>
              <a:t>XI ФОРУМ МАШИНОСТРОИТЕЛЕЙ КАЗАХСТАНА</a:t>
            </a:r>
          </a:p>
          <a:p>
            <a:pPr>
              <a:lnSpc>
                <a:spcPts val="1620"/>
              </a:lnSpc>
            </a:pPr>
            <a:r>
              <a:rPr lang="en-US" sz="1350" spc="11" dirty="0">
                <a:solidFill>
                  <a:srgbClr val="2F6AAB"/>
                </a:solidFill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  <a:sym typeface="Arimo"/>
              </a:rPr>
              <a:t>11-12 мая 2023 года</a:t>
            </a: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A8FE439F-F770-4FA3-94DA-584B93C1A676}"/>
              </a:ext>
            </a:extLst>
          </p:cNvPr>
          <p:cNvSpPr/>
          <p:nvPr/>
        </p:nvSpPr>
        <p:spPr>
          <a:xfrm>
            <a:off x="10822028" y="44681"/>
            <a:ext cx="2231493" cy="1015200"/>
          </a:xfrm>
          <a:custGeom>
            <a:avLst/>
            <a:gdLst/>
            <a:ahLst/>
            <a:cxnLst/>
            <a:rect l="l" t="t" r="r" b="b"/>
            <a:pathLst>
              <a:path w="2024953" h="917905">
                <a:moveTo>
                  <a:pt x="0" y="0"/>
                </a:moveTo>
                <a:lnTo>
                  <a:pt x="2024952" y="0"/>
                </a:lnTo>
                <a:lnTo>
                  <a:pt x="2024952" y="917905"/>
                </a:lnTo>
                <a:lnTo>
                  <a:pt x="0" y="91790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2" r="-12"/>
            </a:stretch>
          </a:blipFill>
        </p:spPr>
      </p:sp>
      <p:sp>
        <p:nvSpPr>
          <p:cNvPr id="18" name="Freeform 6">
            <a:extLst>
              <a:ext uri="{FF2B5EF4-FFF2-40B4-BE49-F238E27FC236}">
                <a16:creationId xmlns:a16="http://schemas.microsoft.com/office/drawing/2014/main" id="{54978603-2056-42E9-89BA-8FCB9EE4694F}"/>
              </a:ext>
            </a:extLst>
          </p:cNvPr>
          <p:cNvSpPr/>
          <p:nvPr/>
        </p:nvSpPr>
        <p:spPr>
          <a:xfrm>
            <a:off x="7545428" y="45946"/>
            <a:ext cx="2904168" cy="1013935"/>
          </a:xfrm>
          <a:custGeom>
            <a:avLst/>
            <a:gdLst/>
            <a:ahLst/>
            <a:cxnLst/>
            <a:rect l="l" t="t" r="r" b="b"/>
            <a:pathLst>
              <a:path w="2617005" h="917905">
                <a:moveTo>
                  <a:pt x="0" y="0"/>
                </a:moveTo>
                <a:lnTo>
                  <a:pt x="2617005" y="0"/>
                </a:lnTo>
                <a:lnTo>
                  <a:pt x="2617005" y="917905"/>
                </a:lnTo>
                <a:lnTo>
                  <a:pt x="0" y="91790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56" b="-56"/>
            </a:stretch>
          </a:blipFill>
        </p:spPr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8380B02-5FE0-4D58-AD80-0480E5AA28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2934" y="1306121"/>
            <a:ext cx="3527307" cy="495060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3411200" cy="7562850"/>
          </a:xfrm>
          <a:custGeom>
            <a:avLst/>
            <a:gdLst/>
            <a:ahLst/>
            <a:cxnLst/>
            <a:rect l="l" t="t" r="r" b="b"/>
            <a:pathLst>
              <a:path w="10689681" h="7562850">
                <a:moveTo>
                  <a:pt x="0" y="0"/>
                </a:moveTo>
                <a:lnTo>
                  <a:pt x="10689681" y="0"/>
                </a:lnTo>
                <a:lnTo>
                  <a:pt x="10689681" y="7562850"/>
                </a:lnTo>
                <a:lnTo>
                  <a:pt x="0" y="75628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" b="-5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677400" y="190500"/>
            <a:ext cx="990600" cy="1027220"/>
          </a:xfrm>
          <a:custGeom>
            <a:avLst/>
            <a:gdLst/>
            <a:ahLst/>
            <a:cxnLst/>
            <a:rect l="l" t="t" r="r" b="b"/>
            <a:pathLst>
              <a:path w="1902754" h="1902754">
                <a:moveTo>
                  <a:pt x="0" y="0"/>
                </a:moveTo>
                <a:lnTo>
                  <a:pt x="1902754" y="0"/>
                </a:lnTo>
                <a:lnTo>
                  <a:pt x="1902754" y="1902753"/>
                </a:lnTo>
                <a:lnTo>
                  <a:pt x="0" y="19027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2728733" y="2489177"/>
            <a:ext cx="1186633" cy="1862693"/>
          </a:xfrm>
          <a:custGeom>
            <a:avLst/>
            <a:gdLst/>
            <a:ahLst/>
            <a:cxnLst/>
            <a:rect l="l" t="t" r="r" b="b"/>
            <a:pathLst>
              <a:path w="1186633" h="1941322">
                <a:moveTo>
                  <a:pt x="0" y="0"/>
                </a:moveTo>
                <a:lnTo>
                  <a:pt x="1186633" y="0"/>
                </a:lnTo>
                <a:lnTo>
                  <a:pt x="1186633" y="1941322"/>
                </a:lnTo>
                <a:lnTo>
                  <a:pt x="0" y="194132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7308225" y="1732726"/>
            <a:ext cx="503946" cy="477974"/>
          </a:xfrm>
          <a:custGeom>
            <a:avLst/>
            <a:gdLst/>
            <a:ahLst/>
            <a:cxnLst/>
            <a:rect l="l" t="t" r="r" b="b"/>
            <a:pathLst>
              <a:path w="466623" h="477974">
                <a:moveTo>
                  <a:pt x="0" y="0"/>
                </a:moveTo>
                <a:lnTo>
                  <a:pt x="466622" y="0"/>
                </a:lnTo>
                <a:lnTo>
                  <a:pt x="466622" y="477975"/>
                </a:lnTo>
                <a:lnTo>
                  <a:pt x="0" y="47797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80965" y="251044"/>
            <a:ext cx="7127260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spc="21" dirty="0">
                <a:solidFill>
                  <a:srgbClr val="CB6600"/>
                </a:solidFill>
                <a:latin typeface="Arimo Bold"/>
                <a:ea typeface="Arimo Bold"/>
                <a:cs typeface="Arimo Bold"/>
                <a:sym typeface="Arimo Bold"/>
              </a:rPr>
              <a:t>ФОРУМ МАШИНОСТРОИТЕЛЕЙ КАЗАХСТАНА</a:t>
            </a:r>
          </a:p>
          <a:p>
            <a:pPr algn="ctr"/>
            <a:r>
              <a:rPr lang="en-US" sz="2400" b="1" spc="22" dirty="0">
                <a:solidFill>
                  <a:srgbClr val="0457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mo Bold"/>
                <a:ea typeface="Arimo Bold"/>
                <a:cs typeface="Arimo Bold"/>
                <a:sym typeface="Arimo Bold"/>
              </a:rPr>
              <a:t>ЭТО ДИАЛОГОВАЯ ПЛОЩАДКА ДЛЯ ЭФФЕКТИВНОГО ВЗАИМОДЕЙСТВИЯ ГОСУДАРСТВА И БИЗНЕСА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39555" y="5125501"/>
            <a:ext cx="5656734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b="1" spc="-7" dirty="0">
                <a:solidFill>
                  <a:srgbClr val="0457A6"/>
                </a:solidFill>
                <a:latin typeface="Arimo Bold"/>
                <a:ea typeface="Arimo Bold"/>
                <a:cs typeface="Arimo Bold"/>
                <a:sym typeface="Arimo Bold"/>
              </a:rPr>
              <a:t>ВЫРАБОТКА ПРЕДЛОЖЕНИЙ И ПРАКТИЧЕСКИХ РЕКОМЕНДАЦИЙ ПО ДАЛЬНЕЙШЕМУ РАЗВИТИЮ ОТЕЧЕСТВЕННОГО МАШИНОСТРОЕНИЯ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959514" y="1649417"/>
            <a:ext cx="5451686" cy="43427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38"/>
              </a:lnSpc>
            </a:pPr>
            <a:r>
              <a:rPr lang="ru-RU" sz="1600" b="1" dirty="0">
                <a:solidFill>
                  <a:srgbClr val="0457A6"/>
                </a:solidFill>
                <a:latin typeface="Arimo Bold"/>
                <a:ea typeface="Arimo Bold"/>
                <a:cs typeface="Arimo Bold"/>
                <a:sym typeface="Arimo Bold"/>
              </a:rPr>
              <a:t>ОБСУЖДЕНИЕ АКТУАЛЬНЫХ ВОПРОСОВ РАЗВИТИЯ МАШИНОСТРОЕНИЯ И ПОИСК ПУТЕЙ ДЛЯ ИХ РЕШЕНИЙ</a:t>
            </a:r>
          </a:p>
          <a:p>
            <a:pPr>
              <a:lnSpc>
                <a:spcPts val="2038"/>
              </a:lnSpc>
            </a:pPr>
            <a:endParaRPr lang="ru-RU" sz="1600" b="1" dirty="0">
              <a:solidFill>
                <a:srgbClr val="0457A6"/>
              </a:solidFill>
              <a:latin typeface="Arimo Bold"/>
              <a:ea typeface="Arimo Bold"/>
              <a:cs typeface="Arimo Bold"/>
              <a:sym typeface="Arimo Bold"/>
            </a:endParaRPr>
          </a:p>
          <a:p>
            <a:pPr>
              <a:lnSpc>
                <a:spcPts val="2038"/>
              </a:lnSpc>
            </a:pPr>
            <a:r>
              <a:rPr lang="ru-RU" sz="1600" b="1" dirty="0">
                <a:solidFill>
                  <a:srgbClr val="0457A6"/>
                </a:solidFill>
                <a:latin typeface="Arimo Bold"/>
                <a:ea typeface="Arimo Bold"/>
                <a:cs typeface="Arimo Bold"/>
                <a:sym typeface="Arimo Bold"/>
              </a:rPr>
              <a:t>ПОВЫШЕНИЕ КОНКУРЕНТОСПОСОБНОСТИ ПРЕДПРИЯТИЙ: НОВЫЕ ТЕХНОЛОГИИ, ФИНАНСИРОВАНИЕ, РЫНКИ</a:t>
            </a:r>
          </a:p>
          <a:p>
            <a:pPr>
              <a:lnSpc>
                <a:spcPts val="2039"/>
              </a:lnSpc>
            </a:pPr>
            <a:endParaRPr lang="en-US" sz="1600" b="1" dirty="0">
              <a:solidFill>
                <a:srgbClr val="0457A6"/>
              </a:solidFill>
              <a:latin typeface="Arimo Bold"/>
              <a:ea typeface="Arimo Bold"/>
              <a:cs typeface="Arimo Bold"/>
              <a:sym typeface="Arimo Bold"/>
            </a:endParaRPr>
          </a:p>
          <a:p>
            <a:pPr>
              <a:lnSpc>
                <a:spcPts val="2042"/>
              </a:lnSpc>
            </a:pPr>
            <a:r>
              <a:rPr lang="ru-RU" sz="1600" b="1" spc="-6" dirty="0">
                <a:solidFill>
                  <a:srgbClr val="0457A6"/>
                </a:solidFill>
                <a:latin typeface="Arimo Bold"/>
                <a:ea typeface="Arimo Bold"/>
                <a:cs typeface="Arimo Bold"/>
                <a:sym typeface="Arimo Bold"/>
              </a:rPr>
              <a:t>ПОВЫШЕНИЕ ИНВЕСТИЦИОННОЙ ПРИВЛЕКАТЕЛЬНОСТИ ОТРАСЛИ</a:t>
            </a:r>
          </a:p>
          <a:p>
            <a:pPr algn="just">
              <a:lnSpc>
                <a:spcPts val="2043"/>
              </a:lnSpc>
            </a:pPr>
            <a:endParaRPr lang="en-US" sz="1600" b="1" spc="-6" dirty="0">
              <a:solidFill>
                <a:srgbClr val="0457A6"/>
              </a:solidFill>
              <a:latin typeface="Arimo Bold"/>
              <a:ea typeface="Arimo Bold"/>
              <a:cs typeface="Arimo Bold"/>
              <a:sym typeface="Arimo Bold"/>
            </a:endParaRPr>
          </a:p>
          <a:p>
            <a:pPr>
              <a:lnSpc>
                <a:spcPts val="2025"/>
              </a:lnSpc>
            </a:pPr>
            <a:r>
              <a:rPr lang="ru-RU" sz="1600" b="1" spc="-14" dirty="0">
                <a:solidFill>
                  <a:srgbClr val="0457A6"/>
                </a:solidFill>
                <a:latin typeface="Arimo Bold"/>
                <a:ea typeface="Arimo Bold"/>
                <a:cs typeface="Arimo Bold"/>
                <a:sym typeface="Arimo Bold"/>
              </a:rPr>
              <a:t>ПОВЫШЕНИЕ КАЧЕСТВА ЧЕЛОВЕЧЕСКОГО КАПИТАЛА: РАЗВИТИЕ НАУКИ, ПРОФЕССИОНАЛЬНО-ТЕХНИЧЕСКОГО ОБРАЗОВАНИЯ</a:t>
            </a:r>
          </a:p>
          <a:p>
            <a:pPr>
              <a:lnSpc>
                <a:spcPts val="2025"/>
              </a:lnSpc>
            </a:pPr>
            <a:endParaRPr lang="ru-RU" sz="1600" b="1" spc="-14" dirty="0">
              <a:solidFill>
                <a:srgbClr val="0457A6"/>
              </a:solidFill>
              <a:latin typeface="Arimo Bold"/>
              <a:ea typeface="Arimo Bold"/>
              <a:cs typeface="Arimo Bold"/>
              <a:sym typeface="Arimo Bold"/>
            </a:endParaRPr>
          </a:p>
          <a:p>
            <a:pPr>
              <a:lnSpc>
                <a:spcPts val="2025"/>
              </a:lnSpc>
            </a:pPr>
            <a:r>
              <a:rPr lang="ru-RU" sz="1600" b="1" spc="-14" dirty="0">
                <a:solidFill>
                  <a:srgbClr val="0457A6"/>
                </a:solidFill>
                <a:latin typeface="Arimo Bold"/>
                <a:ea typeface="Arimo Bold"/>
                <a:cs typeface="Arimo Bold"/>
                <a:sym typeface="Arimo Bold"/>
              </a:rPr>
              <a:t>ПОВЫШЕНИЕ ПРЕСТИЖА МАШИНОСТРОИТЕЛЬНЫХ ПРОФЕССИЙ</a:t>
            </a:r>
          </a:p>
        </p:txBody>
      </p:sp>
      <p:sp>
        <p:nvSpPr>
          <p:cNvPr id="9" name="Freeform 9"/>
          <p:cNvSpPr/>
          <p:nvPr/>
        </p:nvSpPr>
        <p:spPr>
          <a:xfrm>
            <a:off x="7308225" y="2737024"/>
            <a:ext cx="503946" cy="477974"/>
          </a:xfrm>
          <a:custGeom>
            <a:avLst/>
            <a:gdLst/>
            <a:ahLst/>
            <a:cxnLst/>
            <a:rect l="l" t="t" r="r" b="b"/>
            <a:pathLst>
              <a:path w="466623" h="477974">
                <a:moveTo>
                  <a:pt x="0" y="0"/>
                </a:moveTo>
                <a:lnTo>
                  <a:pt x="466622" y="0"/>
                </a:lnTo>
                <a:lnTo>
                  <a:pt x="466622" y="477975"/>
                </a:lnTo>
                <a:lnTo>
                  <a:pt x="0" y="47797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7308225" y="3679478"/>
            <a:ext cx="503946" cy="477974"/>
          </a:xfrm>
          <a:custGeom>
            <a:avLst/>
            <a:gdLst/>
            <a:ahLst/>
            <a:cxnLst/>
            <a:rect l="l" t="t" r="r" b="b"/>
            <a:pathLst>
              <a:path w="466623" h="477974">
                <a:moveTo>
                  <a:pt x="0" y="0"/>
                </a:moveTo>
                <a:lnTo>
                  <a:pt x="466622" y="0"/>
                </a:lnTo>
                <a:lnTo>
                  <a:pt x="466622" y="477975"/>
                </a:lnTo>
                <a:lnTo>
                  <a:pt x="0" y="47797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27C8965B-2CDB-4B9D-9816-871D6942B31A}"/>
              </a:ext>
            </a:extLst>
          </p:cNvPr>
          <p:cNvSpPr/>
          <p:nvPr/>
        </p:nvSpPr>
        <p:spPr>
          <a:xfrm>
            <a:off x="7308225" y="4537986"/>
            <a:ext cx="503946" cy="477974"/>
          </a:xfrm>
          <a:custGeom>
            <a:avLst/>
            <a:gdLst/>
            <a:ahLst/>
            <a:cxnLst/>
            <a:rect l="l" t="t" r="r" b="b"/>
            <a:pathLst>
              <a:path w="466623" h="477974">
                <a:moveTo>
                  <a:pt x="0" y="0"/>
                </a:moveTo>
                <a:lnTo>
                  <a:pt x="466622" y="0"/>
                </a:lnTo>
                <a:lnTo>
                  <a:pt x="466622" y="477975"/>
                </a:lnTo>
                <a:lnTo>
                  <a:pt x="0" y="47797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FEC007-AB00-4108-92A6-20CA6C731849}"/>
              </a:ext>
            </a:extLst>
          </p:cNvPr>
          <p:cNvSpPr txBox="1"/>
          <p:nvPr/>
        </p:nvSpPr>
        <p:spPr>
          <a:xfrm>
            <a:off x="8823585" y="1259162"/>
            <a:ext cx="2622027" cy="3488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038"/>
              </a:lnSpc>
            </a:pPr>
            <a:r>
              <a:rPr lang="ru-RU" sz="2000" b="1" dirty="0">
                <a:solidFill>
                  <a:srgbClr val="CB6600"/>
                </a:solidFill>
                <a:latin typeface="Arimo Bold"/>
                <a:ea typeface="Arimo Bold"/>
                <a:cs typeface="Arimo Bold"/>
                <a:sym typeface="Arimo Bold"/>
              </a:rPr>
              <a:t>ЗАДАЧИ</a:t>
            </a:r>
            <a:r>
              <a:rPr lang="en-US" sz="2000" b="1" dirty="0">
                <a:solidFill>
                  <a:srgbClr val="CB6600"/>
                </a:solidFill>
                <a:latin typeface="Arimo Bold"/>
                <a:ea typeface="Arimo Bold"/>
                <a:cs typeface="Arimo Bold"/>
                <a:sym typeface="Arimo Bold"/>
              </a:rPr>
              <a:t> ФОРУМА </a:t>
            </a:r>
            <a:endParaRPr lang="en-US" sz="2000" b="1" dirty="0">
              <a:solidFill>
                <a:srgbClr val="0457A6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2BE97C-F274-4A76-9DE8-271D7AE1FC48}"/>
              </a:ext>
            </a:extLst>
          </p:cNvPr>
          <p:cNvSpPr txBox="1"/>
          <p:nvPr/>
        </p:nvSpPr>
        <p:spPr>
          <a:xfrm>
            <a:off x="2011037" y="4690907"/>
            <a:ext cx="2622027" cy="3547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038"/>
              </a:lnSpc>
            </a:pPr>
            <a:r>
              <a:rPr lang="ru-RU" sz="2400" b="1" dirty="0">
                <a:solidFill>
                  <a:srgbClr val="CB6600"/>
                </a:solidFill>
                <a:latin typeface="Arimo Bold"/>
                <a:ea typeface="Arimo Bold"/>
                <a:cs typeface="Arimo Bold"/>
                <a:sym typeface="Arimo Bold"/>
              </a:rPr>
              <a:t>ЦЕЛЬ</a:t>
            </a:r>
            <a:r>
              <a:rPr lang="en-US" sz="2400" b="1" dirty="0">
                <a:solidFill>
                  <a:srgbClr val="CB6600"/>
                </a:solidFill>
                <a:latin typeface="Arimo Bold"/>
                <a:ea typeface="Arimo Bold"/>
                <a:cs typeface="Arimo Bold"/>
                <a:sym typeface="Arimo Bold"/>
              </a:rPr>
              <a:t> ФОРУМА </a:t>
            </a:r>
            <a:endParaRPr lang="en-US" sz="2400" b="1" dirty="0">
              <a:solidFill>
                <a:srgbClr val="0457A6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  <p:sp>
        <p:nvSpPr>
          <p:cNvPr id="15" name="Freeform 10">
            <a:extLst>
              <a:ext uri="{FF2B5EF4-FFF2-40B4-BE49-F238E27FC236}">
                <a16:creationId xmlns:a16="http://schemas.microsoft.com/office/drawing/2014/main" id="{F1A8E790-7F20-486F-A941-B04E5A40415D}"/>
              </a:ext>
            </a:extLst>
          </p:cNvPr>
          <p:cNvSpPr/>
          <p:nvPr/>
        </p:nvSpPr>
        <p:spPr>
          <a:xfrm>
            <a:off x="7308225" y="5465283"/>
            <a:ext cx="503946" cy="477974"/>
          </a:xfrm>
          <a:custGeom>
            <a:avLst/>
            <a:gdLst/>
            <a:ahLst/>
            <a:cxnLst/>
            <a:rect l="l" t="t" r="r" b="b"/>
            <a:pathLst>
              <a:path w="466623" h="477974">
                <a:moveTo>
                  <a:pt x="0" y="0"/>
                </a:moveTo>
                <a:lnTo>
                  <a:pt x="466622" y="0"/>
                </a:lnTo>
                <a:lnTo>
                  <a:pt x="466622" y="477975"/>
                </a:lnTo>
                <a:lnTo>
                  <a:pt x="0" y="47797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2">
            <a:extLst>
              <a:ext uri="{FF2B5EF4-FFF2-40B4-BE49-F238E27FC236}">
                <a16:creationId xmlns:a16="http://schemas.microsoft.com/office/drawing/2014/main" id="{1C16BC8C-EE8E-4F65-AFD2-B859BB7B3E2C}"/>
              </a:ext>
            </a:extLst>
          </p:cNvPr>
          <p:cNvSpPr/>
          <p:nvPr/>
        </p:nvSpPr>
        <p:spPr>
          <a:xfrm>
            <a:off x="0" y="-6959"/>
            <a:ext cx="13411200" cy="7550759"/>
          </a:xfrm>
          <a:custGeom>
            <a:avLst/>
            <a:gdLst/>
            <a:ahLst/>
            <a:cxnLst/>
            <a:rect l="l" t="t" r="r" b="b"/>
            <a:pathLst>
              <a:path w="10689681" h="7562850">
                <a:moveTo>
                  <a:pt x="0" y="0"/>
                </a:moveTo>
                <a:lnTo>
                  <a:pt x="10689681" y="0"/>
                </a:lnTo>
                <a:lnTo>
                  <a:pt x="10689681" y="7562850"/>
                </a:lnTo>
                <a:lnTo>
                  <a:pt x="0" y="75628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6" b="-2352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33554" y="884801"/>
            <a:ext cx="11963401" cy="68485"/>
            <a:chOff x="0" y="0"/>
            <a:chExt cx="5143500" cy="2690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143373" cy="26498"/>
            </a:xfrm>
            <a:custGeom>
              <a:avLst/>
              <a:gdLst/>
              <a:ahLst/>
              <a:cxnLst/>
              <a:rect l="l" t="t" r="r" b="b"/>
              <a:pathLst>
                <a:path w="5143373" h="26498">
                  <a:moveTo>
                    <a:pt x="5143373" y="0"/>
                  </a:moveTo>
                  <a:lnTo>
                    <a:pt x="0" y="0"/>
                  </a:lnTo>
                  <a:lnTo>
                    <a:pt x="0" y="26498"/>
                  </a:lnTo>
                  <a:lnTo>
                    <a:pt x="5143373" y="26498"/>
                  </a:lnTo>
                  <a:lnTo>
                    <a:pt x="5143373" y="0"/>
                  </a:lnTo>
                  <a:close/>
                </a:path>
              </a:pathLst>
            </a:custGeom>
            <a:solidFill>
              <a:srgbClr val="CB6600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2209800" y="2499442"/>
            <a:ext cx="1676400" cy="843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76"/>
              </a:lnSpc>
            </a:pPr>
            <a:r>
              <a:rPr lang="en-US" sz="2000" b="1" spc="-4" dirty="0">
                <a:solidFill>
                  <a:srgbClr val="0457A6"/>
                </a:solidFill>
                <a:latin typeface="Arimo Bold"/>
                <a:ea typeface="Arimo Bold"/>
                <a:cs typeface="Arimo Bold"/>
                <a:sym typeface="Arimo Bold"/>
              </a:rPr>
              <a:t>08:30 – 09:30</a:t>
            </a:r>
            <a:endParaRPr lang="ru-RU" sz="2000" b="1" spc="-4" dirty="0">
              <a:solidFill>
                <a:srgbClr val="0457A6"/>
              </a:solidFill>
              <a:latin typeface="Arimo Bold"/>
              <a:ea typeface="Arimo Bold"/>
              <a:cs typeface="Arimo Bold"/>
              <a:sym typeface="Arimo Bold"/>
            </a:endParaRPr>
          </a:p>
          <a:p>
            <a:pPr>
              <a:lnSpc>
                <a:spcPts val="3476"/>
              </a:lnSpc>
            </a:pPr>
            <a:r>
              <a:rPr lang="en-US" sz="2000" b="1" spc="-4" dirty="0">
                <a:solidFill>
                  <a:srgbClr val="0457A6"/>
                </a:solidFill>
                <a:latin typeface="Arimo Bold"/>
                <a:ea typeface="Arimo Bold"/>
                <a:cs typeface="Arimo Bold"/>
                <a:sym typeface="Arimo Bold"/>
              </a:rPr>
              <a:t>10:00 – 11:00</a:t>
            </a:r>
            <a:endParaRPr lang="ru-RU" sz="2000" b="1" spc="-4" dirty="0">
              <a:solidFill>
                <a:srgbClr val="0457A6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66799" y="357626"/>
            <a:ext cx="10123326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160"/>
              </a:lnSpc>
            </a:pPr>
            <a:r>
              <a:rPr lang="en-US" sz="2400" b="1" spc="-5" dirty="0">
                <a:solidFill>
                  <a:srgbClr val="CB6600"/>
                </a:solidFill>
                <a:latin typeface="Arimo Bold"/>
                <a:ea typeface="Arimo Bold"/>
                <a:cs typeface="Arimo Bold"/>
                <a:sym typeface="Arimo Bold"/>
              </a:rPr>
              <a:t> ПРОГРАММА XII ФОРУМА МАШИНОСТРОИТЕЛЕЙ КАЗАХСТАНА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657600" y="1098602"/>
            <a:ext cx="5779960" cy="320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2200" b="1" dirty="0">
                <a:solidFill>
                  <a:srgbClr val="CB6600"/>
                </a:solidFill>
                <a:latin typeface="Arimo Bold"/>
                <a:ea typeface="Arimo Bold"/>
                <a:cs typeface="Arimo Bold"/>
                <a:sym typeface="Arimo Bold"/>
              </a:rPr>
              <a:t>1 День Форума</a:t>
            </a:r>
            <a:r>
              <a:rPr lang="en-US" sz="22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      </a:t>
            </a:r>
            <a:r>
              <a:rPr lang="en-US" sz="2200" b="1" dirty="0">
                <a:solidFill>
                  <a:srgbClr val="0457A6"/>
                </a:solidFill>
                <a:latin typeface="Arimo Bold"/>
                <a:ea typeface="Arimo Bold"/>
                <a:cs typeface="Arimo Bold"/>
                <a:sym typeface="Arimo Bold"/>
              </a:rPr>
              <a:t>24 апреля 2025 года</a:t>
            </a:r>
          </a:p>
        </p:txBody>
      </p:sp>
      <p:sp>
        <p:nvSpPr>
          <p:cNvPr id="13" name="Freeform 13"/>
          <p:cNvSpPr/>
          <p:nvPr/>
        </p:nvSpPr>
        <p:spPr>
          <a:xfrm>
            <a:off x="2819400" y="1989373"/>
            <a:ext cx="405799" cy="405799"/>
          </a:xfrm>
          <a:custGeom>
            <a:avLst/>
            <a:gdLst/>
            <a:ahLst/>
            <a:cxnLst/>
            <a:rect l="l" t="t" r="r" b="b"/>
            <a:pathLst>
              <a:path w="405799" h="405799">
                <a:moveTo>
                  <a:pt x="0" y="0"/>
                </a:moveTo>
                <a:lnTo>
                  <a:pt x="405799" y="0"/>
                </a:lnTo>
                <a:lnTo>
                  <a:pt x="405799" y="405799"/>
                </a:lnTo>
                <a:lnTo>
                  <a:pt x="0" y="4057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2">
            <a:extLst>
              <a:ext uri="{FF2B5EF4-FFF2-40B4-BE49-F238E27FC236}">
                <a16:creationId xmlns:a16="http://schemas.microsoft.com/office/drawing/2014/main" id="{873C7906-1C54-4435-ADB4-AA9F683FE6A3}"/>
              </a:ext>
            </a:extLst>
          </p:cNvPr>
          <p:cNvSpPr/>
          <p:nvPr/>
        </p:nvSpPr>
        <p:spPr>
          <a:xfrm rot="-5400000" flipH="1" flipV="1">
            <a:off x="-3241981" y="3235021"/>
            <a:ext cx="7550759" cy="1066800"/>
          </a:xfrm>
          <a:custGeom>
            <a:avLst/>
            <a:gdLst/>
            <a:ahLst/>
            <a:cxnLst/>
            <a:rect l="l" t="t" r="r" b="b"/>
            <a:pathLst>
              <a:path w="7550759" h="976231">
                <a:moveTo>
                  <a:pt x="7550759" y="976230"/>
                </a:moveTo>
                <a:lnTo>
                  <a:pt x="0" y="976230"/>
                </a:lnTo>
                <a:lnTo>
                  <a:pt x="0" y="0"/>
                </a:lnTo>
                <a:lnTo>
                  <a:pt x="7550759" y="0"/>
                </a:lnTo>
                <a:lnTo>
                  <a:pt x="7550759" y="976230"/>
                </a:lnTo>
                <a:close/>
              </a:path>
            </a:pathLst>
          </a:custGeom>
          <a:blipFill>
            <a:blip r:embed="rId3"/>
            <a:stretch>
              <a:fillRect t="-438650" b="-8629"/>
            </a:stretch>
          </a:blipFill>
        </p:spPr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9EC27C8F-456C-4F8C-B0BF-1E21F29F0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6599" y="1013155"/>
            <a:ext cx="3420000" cy="2281113"/>
          </a:xfrm>
          <a:prstGeom prst="teardrop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3"/>
          <p:cNvSpPr txBox="1"/>
          <p:nvPr/>
        </p:nvSpPr>
        <p:spPr>
          <a:xfrm>
            <a:off x="4032962" y="1522946"/>
            <a:ext cx="4191000" cy="5257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99"/>
              </a:lnSpc>
            </a:pPr>
            <a:r>
              <a:rPr lang="ru-RU" sz="1999" b="1" spc="-3" dirty="0">
                <a:solidFill>
                  <a:srgbClr val="CB6600"/>
                </a:solidFill>
                <a:latin typeface="Arimo Bold"/>
                <a:ea typeface="Arimo Bold"/>
                <a:cs typeface="Arimo Bold"/>
                <a:sym typeface="Arimo Bold"/>
              </a:rPr>
              <a:t>Отель «</a:t>
            </a:r>
            <a:r>
              <a:rPr lang="en-US" sz="1999" b="1" spc="-3" dirty="0">
                <a:solidFill>
                  <a:srgbClr val="CB6600"/>
                </a:solidFill>
                <a:latin typeface="Arimo Bold"/>
                <a:ea typeface="Arimo Bold"/>
                <a:cs typeface="Arimo Bold"/>
                <a:sym typeface="Arimo Bold"/>
              </a:rPr>
              <a:t>Hilton Astana</a:t>
            </a:r>
            <a:r>
              <a:rPr lang="ru-RU" sz="1999" b="1" spc="-3" dirty="0">
                <a:solidFill>
                  <a:srgbClr val="CB6600"/>
                </a:solidFill>
                <a:latin typeface="Arimo Bold"/>
                <a:ea typeface="Arimo Bold"/>
                <a:cs typeface="Arimo Bold"/>
                <a:sym typeface="Arimo Bold"/>
              </a:rPr>
              <a:t>»</a:t>
            </a:r>
          </a:p>
          <a:p>
            <a:pPr algn="ctr">
              <a:lnSpc>
                <a:spcPts val="1680"/>
              </a:lnSpc>
            </a:pPr>
            <a:r>
              <a:rPr lang="ru-RU" sz="1400" b="1" spc="-3" dirty="0">
                <a:solidFill>
                  <a:srgbClr val="0457A6"/>
                </a:solidFill>
                <a:latin typeface="Arimo Bold"/>
                <a:ea typeface="Arimo Bold"/>
                <a:cs typeface="Arimo Bold"/>
                <a:sym typeface="Arimo Bold"/>
              </a:rPr>
              <a:t>г. Астана, улица </a:t>
            </a:r>
            <a:r>
              <a:rPr lang="ru-RU" sz="1400" b="1" spc="-3" dirty="0" err="1">
                <a:solidFill>
                  <a:srgbClr val="0457A6"/>
                </a:solidFill>
                <a:latin typeface="Arimo Bold"/>
                <a:ea typeface="Arimo Bold"/>
                <a:cs typeface="Arimo Bold"/>
                <a:sym typeface="Arimo Bold"/>
              </a:rPr>
              <a:t>Сауран</a:t>
            </a:r>
            <a:r>
              <a:rPr lang="ru-RU" sz="1400" b="1" spc="-3" dirty="0">
                <a:solidFill>
                  <a:srgbClr val="0457A6"/>
                </a:solidFill>
                <a:latin typeface="Arimo Bold"/>
                <a:ea typeface="Arimo Bold"/>
                <a:cs typeface="Arimo Bold"/>
                <a:sym typeface="Arimo Bold"/>
              </a:rPr>
              <a:t> 46.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04BCE8D-5CD0-4299-9E36-614391FBC1EA}"/>
              </a:ext>
            </a:extLst>
          </p:cNvPr>
          <p:cNvSpPr txBox="1"/>
          <p:nvPr/>
        </p:nvSpPr>
        <p:spPr>
          <a:xfrm>
            <a:off x="4343400" y="2460148"/>
            <a:ext cx="6705600" cy="4158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476"/>
              </a:lnSpc>
            </a:pPr>
            <a:r>
              <a:rPr lang="en-US" sz="2000" b="1" spc="-4" dirty="0" err="1">
                <a:solidFill>
                  <a:srgbClr val="0457A6"/>
                </a:solidFill>
                <a:latin typeface="Arimo Bold"/>
                <a:ea typeface="Arimo Bold"/>
                <a:cs typeface="Arimo Bold"/>
                <a:sym typeface="Arimo Bold"/>
              </a:rPr>
              <a:t>Регистрация</a:t>
            </a:r>
            <a:r>
              <a:rPr lang="en-US" sz="2000" b="1" spc="-4" dirty="0">
                <a:solidFill>
                  <a:srgbClr val="0457A6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2000" b="1" spc="-4" dirty="0" err="1">
                <a:solidFill>
                  <a:srgbClr val="0457A6"/>
                </a:solidFill>
                <a:latin typeface="Arimo Bold"/>
                <a:ea typeface="Arimo Bold"/>
                <a:cs typeface="Arimo Bold"/>
                <a:sym typeface="Arimo Bold"/>
              </a:rPr>
              <a:t>участников</a:t>
            </a:r>
            <a:r>
              <a:rPr lang="en-US" sz="2000" b="1" spc="-4" dirty="0">
                <a:solidFill>
                  <a:srgbClr val="0457A6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2000" b="1" spc="-4" dirty="0" err="1">
                <a:solidFill>
                  <a:srgbClr val="0457A6"/>
                </a:solidFill>
                <a:latin typeface="Arimo Bold"/>
                <a:ea typeface="Arimo Bold"/>
                <a:cs typeface="Arimo Bold"/>
                <a:sym typeface="Arimo Bold"/>
              </a:rPr>
              <a:t>Форума</a:t>
            </a:r>
            <a:r>
              <a:rPr lang="en-US" sz="2000" b="1" spc="-4" dirty="0">
                <a:solidFill>
                  <a:srgbClr val="0457A6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</a:p>
          <a:p>
            <a:pPr>
              <a:lnSpc>
                <a:spcPts val="3476"/>
              </a:lnSpc>
            </a:pPr>
            <a:r>
              <a:rPr lang="en-US" sz="2000" b="1" spc="-4" dirty="0" err="1">
                <a:solidFill>
                  <a:srgbClr val="0457A6"/>
                </a:solidFill>
                <a:latin typeface="Arimo Bold"/>
                <a:ea typeface="Arimo Bold"/>
                <a:cs typeface="Arimo Bold"/>
                <a:sym typeface="Arimo Bold"/>
              </a:rPr>
              <a:t>Пленарное</a:t>
            </a:r>
            <a:r>
              <a:rPr lang="en-US" sz="2000" b="1" spc="-4" dirty="0">
                <a:solidFill>
                  <a:srgbClr val="0457A6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2000" b="1" spc="-4" dirty="0" err="1">
                <a:solidFill>
                  <a:srgbClr val="0457A6"/>
                </a:solidFill>
                <a:latin typeface="Arimo Bold"/>
                <a:ea typeface="Arimo Bold"/>
                <a:cs typeface="Arimo Bold"/>
                <a:sym typeface="Arimo Bold"/>
              </a:rPr>
              <a:t>заседание</a:t>
            </a:r>
            <a:r>
              <a:rPr lang="en-US" sz="2000" b="1" spc="-4" dirty="0">
                <a:solidFill>
                  <a:srgbClr val="0457A6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2000" b="1" spc="-4" dirty="0" err="1">
                <a:solidFill>
                  <a:srgbClr val="0457A6"/>
                </a:solidFill>
                <a:latin typeface="Arimo Bold"/>
                <a:ea typeface="Arimo Bold"/>
                <a:cs typeface="Arimo Bold"/>
                <a:sym typeface="Arimo Bold"/>
              </a:rPr>
              <a:t>Форума</a:t>
            </a:r>
            <a:endParaRPr lang="en-US" sz="2000" b="1" spc="-4" dirty="0">
              <a:solidFill>
                <a:srgbClr val="0457A6"/>
              </a:solidFill>
              <a:latin typeface="Arimo Bold"/>
              <a:ea typeface="Arimo Bold"/>
              <a:cs typeface="Arimo Bold"/>
              <a:sym typeface="Arimo Bold"/>
            </a:endParaRPr>
          </a:p>
          <a:p>
            <a:pPr>
              <a:lnSpc>
                <a:spcPts val="3477"/>
              </a:lnSpc>
            </a:pPr>
            <a:r>
              <a:rPr lang="en-US" sz="2000" b="1" spc="-5" dirty="0">
                <a:solidFill>
                  <a:srgbClr val="CB6600"/>
                </a:solidFill>
                <a:latin typeface="Arimo Bold"/>
                <a:ea typeface="Arimo Bold"/>
                <a:cs typeface="Arimo Bold"/>
                <a:sym typeface="Arimo Bold"/>
              </a:rPr>
              <a:t>Grand Ballroom</a:t>
            </a:r>
          </a:p>
          <a:p>
            <a:pPr>
              <a:lnSpc>
                <a:spcPts val="2160"/>
              </a:lnSpc>
            </a:pPr>
            <a:r>
              <a:rPr lang="en-US" i="1" spc="-3" dirty="0" err="1">
                <a:solidFill>
                  <a:srgbClr val="CB6600"/>
                </a:solidFill>
                <a:latin typeface="Arimo Italics"/>
                <a:ea typeface="Arimo Italics"/>
                <a:cs typeface="Arimo Italics"/>
                <a:sym typeface="Arimo Italics"/>
              </a:rPr>
              <a:t>Прямая</a:t>
            </a:r>
            <a:r>
              <a:rPr lang="en-US" i="1" spc="-3" dirty="0">
                <a:solidFill>
                  <a:srgbClr val="CB6600"/>
                </a:solidFill>
                <a:latin typeface="Arimo Italics"/>
                <a:ea typeface="Arimo Italics"/>
                <a:cs typeface="Arimo Italics"/>
                <a:sym typeface="Arimo Italics"/>
              </a:rPr>
              <a:t> </a:t>
            </a:r>
            <a:r>
              <a:rPr lang="en-US" i="1" spc="-3" dirty="0" err="1">
                <a:solidFill>
                  <a:srgbClr val="CB6600"/>
                </a:solidFill>
                <a:latin typeface="Arimo Italics"/>
                <a:ea typeface="Arimo Italics"/>
                <a:cs typeface="Arimo Italics"/>
                <a:sym typeface="Arimo Italics"/>
              </a:rPr>
              <a:t>трансляция</a:t>
            </a:r>
            <a:r>
              <a:rPr lang="en-US" i="1" spc="-3" dirty="0">
                <a:solidFill>
                  <a:srgbClr val="CB6600"/>
                </a:solidFill>
                <a:latin typeface="Arimo Italics"/>
                <a:ea typeface="Arimo Italics"/>
                <a:cs typeface="Arimo Italics"/>
                <a:sym typeface="Arimo Italics"/>
              </a:rPr>
              <a:t> в </a:t>
            </a:r>
            <a:r>
              <a:rPr lang="en-US" i="1" spc="-3" dirty="0" err="1">
                <a:solidFill>
                  <a:srgbClr val="CB6600"/>
                </a:solidFill>
                <a:latin typeface="Arimo Italics"/>
                <a:ea typeface="Arimo Italics"/>
                <a:cs typeface="Arimo Italics"/>
                <a:sym typeface="Arimo Italics"/>
              </a:rPr>
              <a:t>социальных</a:t>
            </a:r>
            <a:r>
              <a:rPr lang="en-US" i="1" spc="-3" dirty="0">
                <a:solidFill>
                  <a:srgbClr val="CB6600"/>
                </a:solidFill>
                <a:latin typeface="Arimo Italics"/>
                <a:ea typeface="Arimo Italics"/>
                <a:cs typeface="Arimo Italics"/>
                <a:sym typeface="Arimo Italics"/>
              </a:rPr>
              <a:t> </a:t>
            </a:r>
            <a:r>
              <a:rPr lang="en-US" i="1" spc="-3" dirty="0" err="1">
                <a:solidFill>
                  <a:srgbClr val="CB6600"/>
                </a:solidFill>
                <a:latin typeface="Arimo Italics"/>
                <a:ea typeface="Arimo Italics"/>
                <a:cs typeface="Arimo Italics"/>
                <a:sym typeface="Arimo Italics"/>
              </a:rPr>
              <a:t>сетях</a:t>
            </a:r>
            <a:endParaRPr lang="en-US" i="1" spc="-3" dirty="0">
              <a:solidFill>
                <a:srgbClr val="CB6600"/>
              </a:solidFill>
              <a:latin typeface="Arimo Italics"/>
              <a:ea typeface="Arimo Italics"/>
              <a:cs typeface="Arimo Italics"/>
              <a:sym typeface="Arimo Italics"/>
            </a:endParaRPr>
          </a:p>
          <a:p>
            <a:pPr>
              <a:lnSpc>
                <a:spcPts val="2353"/>
              </a:lnSpc>
            </a:pPr>
            <a:endParaRPr lang="en-US" i="1" spc="-3" dirty="0">
              <a:solidFill>
                <a:srgbClr val="CB6600"/>
              </a:solidFill>
              <a:latin typeface="Arimo Italics"/>
              <a:ea typeface="Arimo Italics"/>
              <a:cs typeface="Arimo Italics"/>
              <a:sym typeface="Arimo Italics"/>
            </a:endParaRPr>
          </a:p>
          <a:p>
            <a:pPr>
              <a:lnSpc>
                <a:spcPts val="2400"/>
              </a:lnSpc>
            </a:pPr>
            <a:r>
              <a:rPr lang="en-US" sz="2000" b="1" spc="-4" dirty="0" err="1">
                <a:solidFill>
                  <a:srgbClr val="0457A6"/>
                </a:solidFill>
                <a:latin typeface="Arimo Bold"/>
                <a:ea typeface="Arimo Bold"/>
                <a:cs typeface="Arimo Bold"/>
                <a:sym typeface="Arimo Bold"/>
              </a:rPr>
              <a:t>Перерыв</a:t>
            </a:r>
            <a:endParaRPr lang="en-US" sz="2000" b="1" spc="-4" dirty="0">
              <a:solidFill>
                <a:srgbClr val="0457A6"/>
              </a:solidFill>
              <a:latin typeface="Arimo Bold"/>
              <a:ea typeface="Arimo Bold"/>
              <a:cs typeface="Arimo Bold"/>
              <a:sym typeface="Arimo Bold"/>
            </a:endParaRPr>
          </a:p>
          <a:p>
            <a:pPr>
              <a:lnSpc>
                <a:spcPts val="2400"/>
              </a:lnSpc>
            </a:pPr>
            <a:endParaRPr lang="en-US" sz="2000" b="1" spc="-4" dirty="0">
              <a:solidFill>
                <a:srgbClr val="0457A6"/>
              </a:solidFill>
              <a:latin typeface="Arimo Bold"/>
              <a:ea typeface="Arimo Bold"/>
              <a:cs typeface="Arimo Bold"/>
              <a:sym typeface="Arimo Bold"/>
            </a:endParaRPr>
          </a:p>
          <a:p>
            <a:pPr>
              <a:lnSpc>
                <a:spcPts val="2440"/>
              </a:lnSpc>
            </a:pPr>
            <a:r>
              <a:rPr lang="en-US" sz="2000" b="1" spc="-4" dirty="0" err="1">
                <a:solidFill>
                  <a:srgbClr val="0457A6"/>
                </a:solidFill>
                <a:latin typeface="Arimo Bold"/>
                <a:ea typeface="Arimo Bold"/>
                <a:cs typeface="Arimo Bold"/>
                <a:sym typeface="Arimo Bold"/>
              </a:rPr>
              <a:t>Панельная</a:t>
            </a:r>
            <a:r>
              <a:rPr lang="en-US" sz="2000" b="1" spc="-4" dirty="0">
                <a:solidFill>
                  <a:srgbClr val="0457A6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2000" b="1" spc="-4" dirty="0" err="1">
                <a:solidFill>
                  <a:srgbClr val="0457A6"/>
                </a:solidFill>
                <a:latin typeface="Arimo Bold"/>
                <a:ea typeface="Arimo Bold"/>
                <a:cs typeface="Arimo Bold"/>
                <a:sym typeface="Arimo Bold"/>
              </a:rPr>
              <a:t>сессия</a:t>
            </a:r>
            <a:r>
              <a:rPr lang="en-US" sz="2000" b="1" spc="-4" dirty="0">
                <a:solidFill>
                  <a:srgbClr val="0457A6"/>
                </a:solidFill>
                <a:latin typeface="Arimo Bold"/>
                <a:ea typeface="Arimo Bold"/>
                <a:cs typeface="Arimo Bold"/>
                <a:sym typeface="Arimo Bold"/>
              </a:rPr>
              <a:t>: «</a:t>
            </a:r>
            <a:r>
              <a:rPr lang="en-US" sz="2000" b="1" spc="-4" dirty="0" err="1">
                <a:solidFill>
                  <a:srgbClr val="0457A6"/>
                </a:solidFill>
                <a:latin typeface="Arimo Bold"/>
                <a:ea typeface="Arimo Bold"/>
                <a:cs typeface="Arimo Bold"/>
                <a:sym typeface="Arimo Bold"/>
              </a:rPr>
              <a:t>Реализация</a:t>
            </a:r>
            <a:r>
              <a:rPr lang="en-US" sz="2000" b="1" spc="-4" dirty="0">
                <a:solidFill>
                  <a:srgbClr val="0457A6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2000" b="1" spc="-4" dirty="0" err="1">
                <a:solidFill>
                  <a:srgbClr val="0457A6"/>
                </a:solidFill>
                <a:latin typeface="Arimo Bold"/>
                <a:ea typeface="Arimo Bold"/>
                <a:cs typeface="Arimo Bold"/>
                <a:sym typeface="Arimo Bold"/>
              </a:rPr>
              <a:t>Комплексного</a:t>
            </a:r>
            <a:r>
              <a:rPr lang="en-US" sz="2000" b="1" spc="-4" dirty="0">
                <a:solidFill>
                  <a:srgbClr val="0457A6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2000" b="1" spc="-5" dirty="0" err="1">
                <a:solidFill>
                  <a:srgbClr val="0457A6"/>
                </a:solidFill>
                <a:latin typeface="Arimo Bold"/>
                <a:ea typeface="Arimo Bold"/>
                <a:cs typeface="Arimo Bold"/>
                <a:sym typeface="Arimo Bold"/>
              </a:rPr>
              <a:t>плана</a:t>
            </a:r>
            <a:r>
              <a:rPr lang="en-US" sz="2000" b="1" spc="-5" dirty="0">
                <a:solidFill>
                  <a:srgbClr val="0457A6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2000" b="1" spc="-5" dirty="0" err="1">
                <a:solidFill>
                  <a:srgbClr val="0457A6"/>
                </a:solidFill>
                <a:latin typeface="Arimo Bold"/>
                <a:ea typeface="Arimo Bold"/>
                <a:cs typeface="Arimo Bold"/>
                <a:sym typeface="Arimo Bold"/>
              </a:rPr>
              <a:t>развития</a:t>
            </a:r>
            <a:r>
              <a:rPr lang="ru-RU" sz="2000" b="1" spc="-5" dirty="0">
                <a:solidFill>
                  <a:srgbClr val="0457A6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2000" b="1" spc="-5" dirty="0" err="1">
                <a:solidFill>
                  <a:srgbClr val="0457A6"/>
                </a:solidFill>
                <a:latin typeface="Arimo Bold"/>
                <a:ea typeface="Arimo Bold"/>
                <a:cs typeface="Arimo Bold"/>
                <a:sym typeface="Arimo Bold"/>
              </a:rPr>
              <a:t>машиностроения</a:t>
            </a:r>
            <a:r>
              <a:rPr lang="en-US" sz="2000" b="1" spc="-5" dirty="0">
                <a:solidFill>
                  <a:srgbClr val="0457A6"/>
                </a:solidFill>
                <a:latin typeface="Arimo Bold"/>
                <a:ea typeface="Arimo Bold"/>
                <a:cs typeface="Arimo Bold"/>
                <a:sym typeface="Arimo Bold"/>
              </a:rPr>
              <a:t>»</a:t>
            </a:r>
            <a:endParaRPr lang="ru-RU" sz="2000" b="1" spc="-5" dirty="0">
              <a:solidFill>
                <a:srgbClr val="0457A6"/>
              </a:solidFill>
              <a:latin typeface="Arimo Bold"/>
              <a:ea typeface="Arimo Bold"/>
              <a:cs typeface="Arimo Bold"/>
              <a:sym typeface="Arimo Bold"/>
            </a:endParaRPr>
          </a:p>
          <a:p>
            <a:pPr>
              <a:lnSpc>
                <a:spcPts val="2440"/>
              </a:lnSpc>
            </a:pPr>
            <a:r>
              <a:rPr lang="en-US" i="1" spc="-3" dirty="0" err="1">
                <a:solidFill>
                  <a:srgbClr val="CB6600"/>
                </a:solidFill>
                <a:latin typeface="Arimo Italics"/>
                <a:ea typeface="Arimo Italics"/>
                <a:cs typeface="Arimo Italics"/>
                <a:sym typeface="Arimo Italics"/>
              </a:rPr>
              <a:t>Прямая</a:t>
            </a:r>
            <a:r>
              <a:rPr lang="en-US" i="1" spc="-3" dirty="0">
                <a:solidFill>
                  <a:srgbClr val="CB6600"/>
                </a:solidFill>
                <a:latin typeface="Arimo Italics"/>
                <a:ea typeface="Arimo Italics"/>
                <a:cs typeface="Arimo Italics"/>
                <a:sym typeface="Arimo Italics"/>
              </a:rPr>
              <a:t> </a:t>
            </a:r>
            <a:r>
              <a:rPr lang="en-US" i="1" spc="-3" dirty="0" err="1">
                <a:solidFill>
                  <a:srgbClr val="CB6600"/>
                </a:solidFill>
                <a:latin typeface="Arimo Italics"/>
                <a:ea typeface="Arimo Italics"/>
                <a:cs typeface="Arimo Italics"/>
                <a:sym typeface="Arimo Italics"/>
              </a:rPr>
              <a:t>трансляция</a:t>
            </a:r>
            <a:r>
              <a:rPr lang="en-US" i="1" spc="-3" dirty="0">
                <a:solidFill>
                  <a:srgbClr val="CB6600"/>
                </a:solidFill>
                <a:latin typeface="Arimo Italics"/>
                <a:ea typeface="Arimo Italics"/>
                <a:cs typeface="Arimo Italics"/>
                <a:sym typeface="Arimo Italics"/>
              </a:rPr>
              <a:t> в </a:t>
            </a:r>
            <a:r>
              <a:rPr lang="en-US" i="1" spc="-3" dirty="0" err="1">
                <a:solidFill>
                  <a:srgbClr val="CB6600"/>
                </a:solidFill>
                <a:latin typeface="Arimo Italics"/>
                <a:ea typeface="Arimo Italics"/>
                <a:cs typeface="Arimo Italics"/>
                <a:sym typeface="Arimo Italics"/>
              </a:rPr>
              <a:t>социальных</a:t>
            </a:r>
            <a:r>
              <a:rPr lang="en-US" i="1" spc="-3" dirty="0">
                <a:solidFill>
                  <a:srgbClr val="CB6600"/>
                </a:solidFill>
                <a:latin typeface="Arimo Italics"/>
                <a:ea typeface="Arimo Italics"/>
                <a:cs typeface="Arimo Italics"/>
                <a:sym typeface="Arimo Italics"/>
              </a:rPr>
              <a:t> </a:t>
            </a:r>
            <a:r>
              <a:rPr lang="en-US" i="1" spc="-3" dirty="0" err="1">
                <a:solidFill>
                  <a:srgbClr val="CB6600"/>
                </a:solidFill>
                <a:latin typeface="Arimo Italics"/>
                <a:ea typeface="Arimo Italics"/>
                <a:cs typeface="Arimo Italics"/>
                <a:sym typeface="Arimo Italics"/>
              </a:rPr>
              <a:t>сетях</a:t>
            </a:r>
            <a:endParaRPr lang="en-US" i="1" spc="-3" dirty="0">
              <a:solidFill>
                <a:srgbClr val="CB6600"/>
              </a:solidFill>
              <a:latin typeface="Arimo Italics"/>
              <a:ea typeface="Arimo Italics"/>
              <a:cs typeface="Arimo Italics"/>
              <a:sym typeface="Arimo Italics"/>
            </a:endParaRPr>
          </a:p>
          <a:p>
            <a:pPr>
              <a:lnSpc>
                <a:spcPts val="2353"/>
              </a:lnSpc>
            </a:pPr>
            <a:endParaRPr lang="en-US" i="1" spc="-3" dirty="0">
              <a:solidFill>
                <a:srgbClr val="CB6600"/>
              </a:solidFill>
              <a:latin typeface="Arimo Italics"/>
              <a:ea typeface="Arimo Italics"/>
              <a:cs typeface="Arimo Italics"/>
              <a:sym typeface="Arimo Italics"/>
            </a:endParaRPr>
          </a:p>
          <a:p>
            <a:pPr>
              <a:lnSpc>
                <a:spcPts val="2353"/>
              </a:lnSpc>
            </a:pPr>
            <a:r>
              <a:rPr lang="en-US" sz="2000" b="1" spc="-5" dirty="0" err="1">
                <a:solidFill>
                  <a:srgbClr val="0457A6"/>
                </a:solidFill>
                <a:latin typeface="Arimo Bold"/>
                <a:ea typeface="Arimo Bold"/>
                <a:cs typeface="Arimo Bold"/>
                <a:sym typeface="Arimo Bold"/>
              </a:rPr>
              <a:t>Перерыв</a:t>
            </a:r>
            <a:endParaRPr lang="en-US" sz="2000" b="1" spc="-5" dirty="0">
              <a:solidFill>
                <a:srgbClr val="0457A6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01AC448-5BF0-4381-A245-D4AEEEE0B3DC}"/>
              </a:ext>
            </a:extLst>
          </p:cNvPr>
          <p:cNvSpPr txBox="1"/>
          <p:nvPr/>
        </p:nvSpPr>
        <p:spPr>
          <a:xfrm>
            <a:off x="2136419" y="4314196"/>
            <a:ext cx="1823162" cy="487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476"/>
              </a:lnSpc>
            </a:pPr>
            <a:r>
              <a:rPr lang="en-US" sz="2000" b="1" spc="-4" dirty="0">
                <a:solidFill>
                  <a:srgbClr val="0457A6"/>
                </a:solidFill>
                <a:latin typeface="Arimo Bold"/>
                <a:ea typeface="Arimo Bold"/>
                <a:cs typeface="Arimo Bold"/>
                <a:sym typeface="Arimo Bold"/>
              </a:rPr>
              <a:t>11:00 – 11:30</a:t>
            </a:r>
            <a:endParaRPr lang="ru-RU" sz="2000" b="1" spc="-4" dirty="0">
              <a:solidFill>
                <a:srgbClr val="0457A6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9C5E405-308E-4A92-9FD9-24A17BA9F992}"/>
              </a:ext>
            </a:extLst>
          </p:cNvPr>
          <p:cNvSpPr txBox="1"/>
          <p:nvPr/>
        </p:nvSpPr>
        <p:spPr>
          <a:xfrm>
            <a:off x="2136419" y="4890516"/>
            <a:ext cx="1823162" cy="487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476"/>
              </a:lnSpc>
            </a:pPr>
            <a:r>
              <a:rPr lang="en-US" sz="2000" b="1" spc="-4" dirty="0">
                <a:solidFill>
                  <a:srgbClr val="0457A6"/>
                </a:solidFill>
                <a:latin typeface="Arimo Bold"/>
                <a:ea typeface="Arimo Bold"/>
                <a:cs typeface="Arimo Bold"/>
                <a:sym typeface="Arimo Bold"/>
              </a:rPr>
              <a:t>11:30 – 13:0</a:t>
            </a:r>
            <a:r>
              <a:rPr lang="ru-RU" sz="2000" b="1" spc="-4" dirty="0">
                <a:solidFill>
                  <a:srgbClr val="0457A6"/>
                </a:solidFill>
                <a:latin typeface="Arimo Bold"/>
                <a:ea typeface="Arimo Bold"/>
                <a:cs typeface="Arimo Bold"/>
                <a:sym typeface="Arimo Bold"/>
              </a:rPr>
              <a:t>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0DF95C4-604F-432C-A35F-F5E40711BB55}"/>
              </a:ext>
            </a:extLst>
          </p:cNvPr>
          <p:cNvSpPr txBox="1"/>
          <p:nvPr/>
        </p:nvSpPr>
        <p:spPr>
          <a:xfrm>
            <a:off x="2136419" y="6124783"/>
            <a:ext cx="1823162" cy="487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476"/>
              </a:lnSpc>
            </a:pPr>
            <a:r>
              <a:rPr lang="ru-RU" sz="2000" b="1" spc="-4" dirty="0">
                <a:solidFill>
                  <a:srgbClr val="0457A6"/>
                </a:solidFill>
                <a:latin typeface="Arimo Bold"/>
                <a:ea typeface="Arimo Bold"/>
                <a:cs typeface="Arimo Bold"/>
                <a:sym typeface="Arimo Bold"/>
              </a:rPr>
              <a:t>1</a:t>
            </a:r>
            <a:r>
              <a:rPr lang="en-US" sz="2000" b="1" spc="-5" dirty="0">
                <a:solidFill>
                  <a:srgbClr val="0457A6"/>
                </a:solidFill>
                <a:latin typeface="Arimo Bold"/>
                <a:ea typeface="Arimo Bold"/>
                <a:cs typeface="Arimo Bold"/>
                <a:sym typeface="Arimo Bold"/>
              </a:rPr>
              <a:t>3:00 – 14:30</a:t>
            </a:r>
            <a:endParaRPr lang="ru-RU" sz="2000" dirty="0"/>
          </a:p>
        </p:txBody>
      </p:sp>
      <p:sp>
        <p:nvSpPr>
          <p:cNvPr id="7" name="Freeform 7"/>
          <p:cNvSpPr/>
          <p:nvPr/>
        </p:nvSpPr>
        <p:spPr>
          <a:xfrm>
            <a:off x="9067800" y="3723761"/>
            <a:ext cx="262570" cy="349510"/>
          </a:xfrm>
          <a:custGeom>
            <a:avLst/>
            <a:gdLst/>
            <a:ahLst/>
            <a:cxnLst/>
            <a:rect l="l" t="t" r="r" b="b"/>
            <a:pathLst>
              <a:path w="262570" h="349510">
                <a:moveTo>
                  <a:pt x="0" y="0"/>
                </a:moveTo>
                <a:lnTo>
                  <a:pt x="262570" y="0"/>
                </a:lnTo>
                <a:lnTo>
                  <a:pt x="262570" y="349510"/>
                </a:lnTo>
                <a:lnTo>
                  <a:pt x="0" y="34951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7">
            <a:extLst>
              <a:ext uri="{FF2B5EF4-FFF2-40B4-BE49-F238E27FC236}">
                <a16:creationId xmlns:a16="http://schemas.microsoft.com/office/drawing/2014/main" id="{55895EB3-94CF-4EC0-BAB7-30FD4FDA8D3B}"/>
              </a:ext>
            </a:extLst>
          </p:cNvPr>
          <p:cNvSpPr/>
          <p:nvPr/>
        </p:nvSpPr>
        <p:spPr>
          <a:xfrm>
            <a:off x="9067800" y="5531092"/>
            <a:ext cx="262570" cy="349510"/>
          </a:xfrm>
          <a:custGeom>
            <a:avLst/>
            <a:gdLst/>
            <a:ahLst/>
            <a:cxnLst/>
            <a:rect l="l" t="t" r="r" b="b"/>
            <a:pathLst>
              <a:path w="262570" h="349510">
                <a:moveTo>
                  <a:pt x="0" y="0"/>
                </a:moveTo>
                <a:lnTo>
                  <a:pt x="262570" y="0"/>
                </a:lnTo>
                <a:lnTo>
                  <a:pt x="262570" y="349510"/>
                </a:lnTo>
                <a:lnTo>
                  <a:pt x="0" y="34951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2">
            <a:extLst>
              <a:ext uri="{FF2B5EF4-FFF2-40B4-BE49-F238E27FC236}">
                <a16:creationId xmlns:a16="http://schemas.microsoft.com/office/drawing/2014/main" id="{80DA2336-02A3-453D-9B45-8FBB95041357}"/>
              </a:ext>
            </a:extLst>
          </p:cNvPr>
          <p:cNvSpPr/>
          <p:nvPr/>
        </p:nvSpPr>
        <p:spPr>
          <a:xfrm>
            <a:off x="-2" y="-6959"/>
            <a:ext cx="13411200" cy="7550759"/>
          </a:xfrm>
          <a:custGeom>
            <a:avLst/>
            <a:gdLst/>
            <a:ahLst/>
            <a:cxnLst/>
            <a:rect l="l" t="t" r="r" b="b"/>
            <a:pathLst>
              <a:path w="10689681" h="7562850">
                <a:moveTo>
                  <a:pt x="0" y="0"/>
                </a:moveTo>
                <a:lnTo>
                  <a:pt x="10689681" y="0"/>
                </a:lnTo>
                <a:lnTo>
                  <a:pt x="10689681" y="7562850"/>
                </a:lnTo>
                <a:lnTo>
                  <a:pt x="0" y="75628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6" b="-23522"/>
            </a:stretch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3" name="TextBox 3"/>
          <p:cNvSpPr txBox="1"/>
          <p:nvPr/>
        </p:nvSpPr>
        <p:spPr>
          <a:xfrm>
            <a:off x="3581400" y="1521221"/>
            <a:ext cx="6124744" cy="5121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99"/>
              </a:lnSpc>
            </a:pPr>
            <a:r>
              <a:rPr lang="ru-RU" sz="1999" b="1" spc="-3" dirty="0">
                <a:solidFill>
                  <a:srgbClr val="CB6600"/>
                </a:solidFill>
                <a:latin typeface="Arimo Bold"/>
                <a:ea typeface="Arimo Bold"/>
                <a:cs typeface="Arimo Bold"/>
                <a:sym typeface="Arimo Bold"/>
              </a:rPr>
              <a:t>Международный выставочный центр «ЭКСПО»</a:t>
            </a:r>
          </a:p>
          <a:p>
            <a:pPr algn="ctr">
              <a:lnSpc>
                <a:spcPts val="1680"/>
              </a:lnSpc>
            </a:pPr>
            <a:r>
              <a:rPr lang="ru-RU" sz="1400" b="1" spc="-3" dirty="0">
                <a:solidFill>
                  <a:srgbClr val="0457A6"/>
                </a:solidFill>
                <a:latin typeface="Arimo Bold"/>
                <a:ea typeface="Arimo Bold"/>
                <a:cs typeface="Arimo Bold"/>
                <a:sym typeface="Arimo Bold"/>
              </a:rPr>
              <a:t>г. Астана, проспект Мәңгілік Ел, 53/1.</a:t>
            </a:r>
          </a:p>
        </p:txBody>
      </p:sp>
      <p:grpSp>
        <p:nvGrpSpPr>
          <p:cNvPr id="10" name="Group 3">
            <a:extLst>
              <a:ext uri="{FF2B5EF4-FFF2-40B4-BE49-F238E27FC236}">
                <a16:creationId xmlns:a16="http://schemas.microsoft.com/office/drawing/2014/main" id="{B6E40678-6FF2-490C-B2F9-911357ED0584}"/>
              </a:ext>
            </a:extLst>
          </p:cNvPr>
          <p:cNvGrpSpPr/>
          <p:nvPr/>
        </p:nvGrpSpPr>
        <p:grpSpPr>
          <a:xfrm>
            <a:off x="1033554" y="884801"/>
            <a:ext cx="11963401" cy="68485"/>
            <a:chOff x="0" y="0"/>
            <a:chExt cx="5143500" cy="26904"/>
          </a:xfrm>
        </p:grpSpPr>
        <p:sp>
          <p:nvSpPr>
            <p:cNvPr id="13" name="Freeform 4">
              <a:extLst>
                <a:ext uri="{FF2B5EF4-FFF2-40B4-BE49-F238E27FC236}">
                  <a16:creationId xmlns:a16="http://schemas.microsoft.com/office/drawing/2014/main" id="{A50E828F-B747-473B-9B68-262C6482BF3A}"/>
                </a:ext>
              </a:extLst>
            </p:cNvPr>
            <p:cNvSpPr/>
            <p:nvPr/>
          </p:nvSpPr>
          <p:spPr>
            <a:xfrm>
              <a:off x="0" y="0"/>
              <a:ext cx="5143373" cy="26498"/>
            </a:xfrm>
            <a:custGeom>
              <a:avLst/>
              <a:gdLst/>
              <a:ahLst/>
              <a:cxnLst/>
              <a:rect l="l" t="t" r="r" b="b"/>
              <a:pathLst>
                <a:path w="5143373" h="26498">
                  <a:moveTo>
                    <a:pt x="5143373" y="0"/>
                  </a:moveTo>
                  <a:lnTo>
                    <a:pt x="0" y="0"/>
                  </a:lnTo>
                  <a:lnTo>
                    <a:pt x="0" y="26498"/>
                  </a:lnTo>
                  <a:lnTo>
                    <a:pt x="5143373" y="26498"/>
                  </a:lnTo>
                  <a:lnTo>
                    <a:pt x="5143373" y="0"/>
                  </a:lnTo>
                  <a:close/>
                </a:path>
              </a:pathLst>
            </a:custGeom>
            <a:solidFill>
              <a:srgbClr val="CB6600"/>
            </a:solidFill>
          </p:spPr>
        </p:sp>
      </p:grpSp>
      <p:sp>
        <p:nvSpPr>
          <p:cNvPr id="14" name="TextBox 8">
            <a:extLst>
              <a:ext uri="{FF2B5EF4-FFF2-40B4-BE49-F238E27FC236}">
                <a16:creationId xmlns:a16="http://schemas.microsoft.com/office/drawing/2014/main" id="{40130698-B5E0-4676-889A-7B2A07BCE15D}"/>
              </a:ext>
            </a:extLst>
          </p:cNvPr>
          <p:cNvSpPr txBox="1"/>
          <p:nvPr/>
        </p:nvSpPr>
        <p:spPr>
          <a:xfrm>
            <a:off x="1066799" y="357626"/>
            <a:ext cx="10123326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160"/>
              </a:lnSpc>
            </a:pPr>
            <a:r>
              <a:rPr lang="en-US" sz="2400" b="1" spc="-5" dirty="0">
                <a:solidFill>
                  <a:srgbClr val="CB6600"/>
                </a:solidFill>
                <a:latin typeface="Arimo Bold"/>
                <a:ea typeface="Arimo Bold"/>
                <a:cs typeface="Arimo Bold"/>
                <a:sym typeface="Arimo Bold"/>
              </a:rPr>
              <a:t> ПРОГРАММА XII ФОРУМА МАШИНОСТРОИТЕЛЕЙ КАЗАХСТАНА</a:t>
            </a:r>
          </a:p>
        </p:txBody>
      </p:sp>
      <p:sp>
        <p:nvSpPr>
          <p:cNvPr id="12" name="Freeform 2">
            <a:extLst>
              <a:ext uri="{FF2B5EF4-FFF2-40B4-BE49-F238E27FC236}">
                <a16:creationId xmlns:a16="http://schemas.microsoft.com/office/drawing/2014/main" id="{8D660B87-A291-4F48-9206-053F0C00E2B3}"/>
              </a:ext>
            </a:extLst>
          </p:cNvPr>
          <p:cNvSpPr/>
          <p:nvPr/>
        </p:nvSpPr>
        <p:spPr>
          <a:xfrm rot="-5400000" flipH="1" flipV="1">
            <a:off x="-3241981" y="3235021"/>
            <a:ext cx="7550759" cy="1066800"/>
          </a:xfrm>
          <a:custGeom>
            <a:avLst/>
            <a:gdLst/>
            <a:ahLst/>
            <a:cxnLst/>
            <a:rect l="l" t="t" r="r" b="b"/>
            <a:pathLst>
              <a:path w="7550759" h="976231">
                <a:moveTo>
                  <a:pt x="7550759" y="976230"/>
                </a:moveTo>
                <a:lnTo>
                  <a:pt x="0" y="976230"/>
                </a:lnTo>
                <a:lnTo>
                  <a:pt x="0" y="0"/>
                </a:lnTo>
                <a:lnTo>
                  <a:pt x="7550759" y="0"/>
                </a:lnTo>
                <a:lnTo>
                  <a:pt x="7550759" y="976230"/>
                </a:lnTo>
                <a:close/>
              </a:path>
            </a:pathLst>
          </a:custGeom>
          <a:blipFill>
            <a:blip r:embed="rId3"/>
            <a:stretch>
              <a:fillRect t="-438650" b="-8629"/>
            </a:stretch>
          </a:blipFill>
        </p:spPr>
      </p:sp>
      <p:sp>
        <p:nvSpPr>
          <p:cNvPr id="24" name="TextBox 10">
            <a:extLst>
              <a:ext uri="{FF2B5EF4-FFF2-40B4-BE49-F238E27FC236}">
                <a16:creationId xmlns:a16="http://schemas.microsoft.com/office/drawing/2014/main" id="{E71B0F8B-0AB4-4E81-A7EC-3B6598441B15}"/>
              </a:ext>
            </a:extLst>
          </p:cNvPr>
          <p:cNvSpPr txBox="1"/>
          <p:nvPr/>
        </p:nvSpPr>
        <p:spPr>
          <a:xfrm>
            <a:off x="3657600" y="1098602"/>
            <a:ext cx="5779960" cy="320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ru-RU" sz="2200" b="1" dirty="0">
                <a:solidFill>
                  <a:srgbClr val="CB6600"/>
                </a:solidFill>
                <a:latin typeface="Arimo Bold"/>
                <a:ea typeface="Arimo Bold"/>
                <a:cs typeface="Arimo Bold"/>
                <a:sym typeface="Arimo Bold"/>
              </a:rPr>
              <a:t>1 День Форума</a:t>
            </a:r>
            <a:r>
              <a:rPr lang="ru-RU" sz="22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      </a:t>
            </a:r>
            <a:r>
              <a:rPr lang="ru-RU" sz="2200" b="1" dirty="0">
                <a:solidFill>
                  <a:srgbClr val="0457A6"/>
                </a:solidFill>
                <a:latin typeface="Arimo Bold"/>
                <a:ea typeface="Arimo Bold"/>
                <a:cs typeface="Arimo Bold"/>
                <a:sym typeface="Arimo Bold"/>
              </a:rPr>
              <a:t>24 апреля 2025 года</a:t>
            </a:r>
          </a:p>
        </p:txBody>
      </p:sp>
      <p:sp>
        <p:nvSpPr>
          <p:cNvPr id="25" name="Freeform 13">
            <a:extLst>
              <a:ext uri="{FF2B5EF4-FFF2-40B4-BE49-F238E27FC236}">
                <a16:creationId xmlns:a16="http://schemas.microsoft.com/office/drawing/2014/main" id="{0566D493-D284-4D77-80FE-B515F155908F}"/>
              </a:ext>
            </a:extLst>
          </p:cNvPr>
          <p:cNvSpPr/>
          <p:nvPr/>
        </p:nvSpPr>
        <p:spPr>
          <a:xfrm>
            <a:off x="2819400" y="1989373"/>
            <a:ext cx="405799" cy="405799"/>
          </a:xfrm>
          <a:custGeom>
            <a:avLst/>
            <a:gdLst/>
            <a:ahLst/>
            <a:cxnLst/>
            <a:rect l="l" t="t" r="r" b="b"/>
            <a:pathLst>
              <a:path w="405799" h="405799">
                <a:moveTo>
                  <a:pt x="0" y="0"/>
                </a:moveTo>
                <a:lnTo>
                  <a:pt x="405799" y="0"/>
                </a:lnTo>
                <a:lnTo>
                  <a:pt x="405799" y="405799"/>
                </a:lnTo>
                <a:lnTo>
                  <a:pt x="0" y="4057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9" name="TextBox 6">
            <a:extLst>
              <a:ext uri="{FF2B5EF4-FFF2-40B4-BE49-F238E27FC236}">
                <a16:creationId xmlns:a16="http://schemas.microsoft.com/office/drawing/2014/main" id="{11CC491C-8CAB-4FA8-B1A1-D1AC2183B22B}"/>
              </a:ext>
            </a:extLst>
          </p:cNvPr>
          <p:cNvSpPr txBox="1"/>
          <p:nvPr/>
        </p:nvSpPr>
        <p:spPr>
          <a:xfrm>
            <a:off x="4411314" y="2564095"/>
            <a:ext cx="8458200" cy="16799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20"/>
              </a:lnSpc>
            </a:pPr>
            <a:r>
              <a:rPr lang="en-US" b="1" dirty="0">
                <a:solidFill>
                  <a:srgbClr val="0457A6"/>
                </a:solidFill>
                <a:latin typeface="Arimo Bold"/>
                <a:ea typeface="Arimo Bold"/>
                <a:cs typeface="Arimo Bold"/>
                <a:sym typeface="Arimo Bold"/>
              </a:rPr>
              <a:t>Регистрация участников Секционных заседаний</a:t>
            </a:r>
            <a:endParaRPr lang="ru-RU" b="1" dirty="0">
              <a:solidFill>
                <a:srgbClr val="0457A6"/>
              </a:solidFill>
              <a:latin typeface="Arimo Bold"/>
              <a:ea typeface="Arimo Bold"/>
              <a:cs typeface="Arimo Bold"/>
              <a:sym typeface="Arimo Bold"/>
            </a:endParaRPr>
          </a:p>
          <a:p>
            <a:pPr>
              <a:lnSpc>
                <a:spcPts val="2520"/>
              </a:lnSpc>
            </a:pPr>
            <a:endParaRPr lang="en-US" sz="1700" b="1" dirty="0">
              <a:solidFill>
                <a:srgbClr val="0457A6"/>
              </a:solidFill>
              <a:latin typeface="Arimo Bold"/>
              <a:ea typeface="Arimo Bold"/>
              <a:cs typeface="Arimo Bold"/>
              <a:sym typeface="Arimo Bold"/>
            </a:endParaRPr>
          </a:p>
          <a:p>
            <a:pPr marL="285750" indent="-285750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D87623"/>
                </a:solidFill>
                <a:latin typeface="Arimo Bold"/>
                <a:ea typeface="Arimo Bold"/>
                <a:cs typeface="Arimo Bold"/>
                <a:sym typeface="Arimo Bold"/>
              </a:rPr>
              <a:t>(Зал 3) </a:t>
            </a:r>
            <a:r>
              <a:rPr lang="ru-RU" b="1" dirty="0">
                <a:solidFill>
                  <a:srgbClr val="0457A6"/>
                </a:solidFill>
                <a:latin typeface="Arimo Bold"/>
                <a:ea typeface="Arimo Bold"/>
                <a:cs typeface="Arimo Bold"/>
                <a:sym typeface="Arimo Bold"/>
              </a:rPr>
              <a:t>– </a:t>
            </a:r>
            <a:r>
              <a:rPr lang="ru-RU" sz="1800" b="1" spc="-5" dirty="0" err="1">
                <a:solidFill>
                  <a:srgbClr val="0457A6"/>
                </a:solidFill>
                <a:latin typeface="Arimo Bold"/>
                <a:ea typeface="Arimo Bold"/>
                <a:cs typeface="Arimo Bold"/>
                <a:sym typeface="Arimo Bold"/>
              </a:rPr>
              <a:t>Внутристрановая</a:t>
            </a:r>
            <a:r>
              <a:rPr lang="ru-RU" sz="1800" b="1" spc="-5" dirty="0">
                <a:solidFill>
                  <a:srgbClr val="0457A6"/>
                </a:solidFill>
                <a:latin typeface="Arimo Bold"/>
                <a:ea typeface="Arimo Bold"/>
                <a:cs typeface="Arimo Bold"/>
                <a:sym typeface="Arimo Bold"/>
              </a:rPr>
              <a:t> ценность в </a:t>
            </a:r>
            <a:r>
              <a:rPr lang="kk-KZ" b="1" spc="-5" dirty="0">
                <a:solidFill>
                  <a:srgbClr val="0457A6"/>
                </a:solidFill>
                <a:latin typeface="Arimo Bold"/>
                <a:ea typeface="Arimo Bold"/>
                <a:cs typeface="Arimo Bold"/>
                <a:sym typeface="Arimo Bold"/>
              </a:rPr>
              <a:t>закупках АО «</a:t>
            </a:r>
            <a:r>
              <a:rPr lang="ru-RU" sz="1800" b="1" spc="-5" dirty="0" err="1">
                <a:solidFill>
                  <a:srgbClr val="0457A6"/>
                </a:solidFill>
                <a:latin typeface="Arimo Bold"/>
                <a:ea typeface="Arimo Bold"/>
                <a:cs typeface="Arimo Bold"/>
                <a:sym typeface="Arimo Bold"/>
              </a:rPr>
              <a:t>Самрук</a:t>
            </a:r>
            <a:r>
              <a:rPr lang="ru-RU" b="1" spc="-5" dirty="0" err="1">
                <a:solidFill>
                  <a:srgbClr val="0457A6"/>
                </a:solidFill>
                <a:latin typeface="Arimo Bold"/>
                <a:ea typeface="Arimo Bold"/>
                <a:cs typeface="Arimo Bold"/>
                <a:sym typeface="Arimo Bold"/>
              </a:rPr>
              <a:t>-</a:t>
            </a:r>
            <a:r>
              <a:rPr lang="ru-RU" sz="1800" b="1" spc="-5" dirty="0" err="1">
                <a:solidFill>
                  <a:srgbClr val="0457A6"/>
                </a:solidFill>
                <a:latin typeface="Arimo Bold"/>
                <a:ea typeface="Arimo Bold"/>
                <a:cs typeface="Arimo Bold"/>
                <a:sym typeface="Arimo Bold"/>
              </a:rPr>
              <a:t>Казына</a:t>
            </a:r>
            <a:r>
              <a:rPr lang="ru-RU" sz="1800" b="1" spc="-5" dirty="0">
                <a:solidFill>
                  <a:srgbClr val="0457A6"/>
                </a:solidFill>
                <a:latin typeface="Arimo Bold"/>
                <a:ea typeface="Arimo Bold"/>
                <a:cs typeface="Arimo Bold"/>
                <a:sym typeface="Arimo Bold"/>
              </a:rPr>
              <a:t>»</a:t>
            </a:r>
            <a:endParaRPr lang="ru-RU" sz="1800" b="1" spc="-3" dirty="0">
              <a:solidFill>
                <a:srgbClr val="0457A6"/>
              </a:solidFill>
              <a:latin typeface="Arimo Bold"/>
              <a:ea typeface="Arimo Bold"/>
              <a:cs typeface="Arimo Bold"/>
              <a:sym typeface="Arimo Bold"/>
            </a:endParaRPr>
          </a:p>
          <a:p>
            <a:pPr marL="285750" indent="-285750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D87623"/>
                </a:solidFill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  <a:sym typeface="Arimo Bold"/>
              </a:rPr>
              <a:t>(Зал 4) </a:t>
            </a:r>
            <a:r>
              <a:rPr lang="ru-RU" b="1" dirty="0">
                <a:solidFill>
                  <a:srgbClr val="0457A6"/>
                </a:solidFill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  <a:sym typeface="Arimo Bold"/>
              </a:rPr>
              <a:t>– </a:t>
            </a:r>
            <a:r>
              <a:rPr lang="en-US" sz="1800" b="1" spc="-3" dirty="0" err="1">
                <a:solidFill>
                  <a:srgbClr val="0457A6"/>
                </a:solidFill>
                <a:latin typeface="Arimo Bold"/>
                <a:ea typeface="Arimo Bold"/>
                <a:cs typeface="Arimo Bold"/>
                <a:sym typeface="Arimo Bold"/>
              </a:rPr>
              <a:t>Инвестиционный</a:t>
            </a:r>
            <a:r>
              <a:rPr lang="en-US" sz="1800" b="1" spc="-3" dirty="0">
                <a:solidFill>
                  <a:srgbClr val="0457A6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1800" b="1" spc="-3" dirty="0" err="1">
                <a:solidFill>
                  <a:srgbClr val="0457A6"/>
                </a:solidFill>
                <a:latin typeface="Arimo Bold"/>
                <a:ea typeface="Arimo Bold"/>
                <a:cs typeface="Arimo Bold"/>
                <a:sym typeface="Arimo Bold"/>
              </a:rPr>
              <a:t>потенциал</a:t>
            </a:r>
            <a:r>
              <a:rPr lang="en-US" sz="1800" b="1" spc="-3" dirty="0">
                <a:solidFill>
                  <a:srgbClr val="0457A6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1800" b="1" spc="-3" dirty="0" err="1">
                <a:solidFill>
                  <a:srgbClr val="0457A6"/>
                </a:solidFill>
                <a:latin typeface="Arimo Bold"/>
                <a:ea typeface="Arimo Bold"/>
                <a:cs typeface="Arimo Bold"/>
                <a:sym typeface="Arimo Bold"/>
              </a:rPr>
              <a:t>Казахстана</a:t>
            </a:r>
            <a:r>
              <a:rPr lang="ru-RU" sz="1800" b="1" spc="-3" dirty="0">
                <a:solidFill>
                  <a:srgbClr val="0457A6"/>
                </a:solidFill>
                <a:latin typeface="Arimo Bold"/>
                <a:ea typeface="Arimo Bold"/>
                <a:cs typeface="Arimo Bold"/>
                <a:sym typeface="Arimo Bold"/>
              </a:rPr>
              <a:t>, </a:t>
            </a:r>
            <a:r>
              <a:rPr lang="ru-RU" b="1" spc="-3" dirty="0">
                <a:solidFill>
                  <a:srgbClr val="0457A6"/>
                </a:solidFill>
                <a:latin typeface="Arimo Bold"/>
                <a:ea typeface="Arimo Bold"/>
                <a:cs typeface="Arimo Bold"/>
                <a:sym typeface="Arimo Bold"/>
              </a:rPr>
              <a:t>р</a:t>
            </a:r>
            <a:r>
              <a:rPr lang="en-US" sz="1800" b="1" spc="-3" dirty="0" err="1">
                <a:solidFill>
                  <a:srgbClr val="0457A6"/>
                </a:solidFill>
                <a:latin typeface="Arimo Bold"/>
                <a:ea typeface="Arimo Bold"/>
                <a:cs typeface="Arimo Bold"/>
                <a:sym typeface="Arimo Bold"/>
              </a:rPr>
              <a:t>оль</a:t>
            </a:r>
            <a:r>
              <a:rPr lang="en-US" sz="1800" b="1" spc="-3" dirty="0">
                <a:solidFill>
                  <a:srgbClr val="0457A6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1800" b="1" spc="-3" dirty="0" err="1">
                <a:solidFill>
                  <a:srgbClr val="0457A6"/>
                </a:solidFill>
                <a:latin typeface="Arimo Bold"/>
                <a:ea typeface="Arimo Bold"/>
                <a:cs typeface="Arimo Bold"/>
                <a:sym typeface="Arimo Bold"/>
              </a:rPr>
              <a:t>зарубежных</a:t>
            </a:r>
            <a:r>
              <a:rPr lang="en-US" sz="1800" b="1" spc="-3" dirty="0">
                <a:solidFill>
                  <a:srgbClr val="0457A6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1800" b="1" spc="-3" dirty="0" err="1">
                <a:solidFill>
                  <a:srgbClr val="0457A6"/>
                </a:solidFill>
                <a:latin typeface="Arimo Bold"/>
                <a:ea typeface="Arimo Bold"/>
                <a:cs typeface="Arimo Bold"/>
                <a:sym typeface="Arimo Bold"/>
              </a:rPr>
              <a:t>партнеров</a:t>
            </a:r>
            <a:r>
              <a:rPr lang="en-US" sz="1800" b="1" spc="-3" dirty="0">
                <a:solidFill>
                  <a:srgbClr val="0457A6"/>
                </a:solidFill>
                <a:latin typeface="Arimo Bold"/>
                <a:ea typeface="Arimo Bold"/>
                <a:cs typeface="Arimo Bold"/>
                <a:sym typeface="Arimo Bold"/>
              </a:rPr>
              <a:t> в </a:t>
            </a:r>
            <a:r>
              <a:rPr lang="en-US" sz="1800" b="1" spc="-3" dirty="0" err="1">
                <a:solidFill>
                  <a:srgbClr val="0457A6"/>
                </a:solidFill>
                <a:latin typeface="Arimo Bold"/>
                <a:ea typeface="Arimo Bold"/>
                <a:cs typeface="Arimo Bold"/>
                <a:sym typeface="Arimo Bold"/>
              </a:rPr>
              <a:t>развитии</a:t>
            </a:r>
            <a:r>
              <a:rPr lang="ru-RU" sz="1800" b="1" spc="-3" dirty="0">
                <a:solidFill>
                  <a:srgbClr val="0457A6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1800" b="1" spc="-3" dirty="0" err="1">
                <a:solidFill>
                  <a:srgbClr val="0457A6"/>
                </a:solidFill>
                <a:latin typeface="Arimo Bold"/>
                <a:ea typeface="Arimo Bold"/>
                <a:cs typeface="Arimo Bold"/>
                <a:sym typeface="Arimo Bold"/>
              </a:rPr>
              <a:t>машиностроительной</a:t>
            </a:r>
            <a:r>
              <a:rPr lang="en-US" sz="1800" b="1" spc="-3" dirty="0">
                <a:solidFill>
                  <a:srgbClr val="0457A6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1800" b="1" spc="-3" dirty="0" err="1">
                <a:solidFill>
                  <a:srgbClr val="0457A6"/>
                </a:solidFill>
                <a:latin typeface="Arimo Bold"/>
                <a:ea typeface="Arimo Bold"/>
                <a:cs typeface="Arimo Bold"/>
                <a:sym typeface="Arimo Bold"/>
              </a:rPr>
              <a:t>отрасли</a:t>
            </a:r>
            <a:endParaRPr lang="ru-RU" sz="1800" b="1" spc="-3" dirty="0">
              <a:solidFill>
                <a:srgbClr val="0457A6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  <p:sp>
        <p:nvSpPr>
          <p:cNvPr id="30" name="TextBox 6">
            <a:extLst>
              <a:ext uri="{FF2B5EF4-FFF2-40B4-BE49-F238E27FC236}">
                <a16:creationId xmlns:a16="http://schemas.microsoft.com/office/drawing/2014/main" id="{B202DCA2-A8AF-41AF-ACD3-E462CC5BDFBE}"/>
              </a:ext>
            </a:extLst>
          </p:cNvPr>
          <p:cNvSpPr txBox="1"/>
          <p:nvPr/>
        </p:nvSpPr>
        <p:spPr>
          <a:xfrm>
            <a:off x="2226644" y="2564095"/>
            <a:ext cx="1646790" cy="1000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1999" b="1" spc="-3" dirty="0">
                <a:solidFill>
                  <a:srgbClr val="0457A6"/>
                </a:solidFill>
                <a:latin typeface="Arimo Bold"/>
                <a:ea typeface="Arimo Bold"/>
                <a:cs typeface="Arimo Bold"/>
                <a:sym typeface="Arimo Bold"/>
              </a:rPr>
              <a:t>13</a:t>
            </a:r>
            <a:r>
              <a:rPr lang="en-US" sz="1999" b="1" spc="-3" dirty="0">
                <a:solidFill>
                  <a:srgbClr val="0457A6"/>
                </a:solidFill>
                <a:latin typeface="Arimo Bold"/>
                <a:ea typeface="Arimo Bold"/>
                <a:cs typeface="Arimo Bold"/>
                <a:sym typeface="Arimo Bold"/>
              </a:rPr>
              <a:t>:</a:t>
            </a:r>
            <a:r>
              <a:rPr lang="ru-RU" sz="1999" b="1" spc="-3" dirty="0">
                <a:solidFill>
                  <a:srgbClr val="0457A6"/>
                </a:solidFill>
                <a:latin typeface="Arimo Bold"/>
                <a:ea typeface="Arimo Bold"/>
                <a:cs typeface="Arimo Bold"/>
                <a:sym typeface="Arimo Bold"/>
              </a:rPr>
              <a:t>30</a:t>
            </a:r>
            <a:r>
              <a:rPr lang="en-US" sz="1999" b="1" spc="-3" dirty="0">
                <a:solidFill>
                  <a:srgbClr val="0457A6"/>
                </a:solidFill>
                <a:latin typeface="Arimo Bold"/>
                <a:ea typeface="Arimo Bold"/>
                <a:cs typeface="Arimo Bold"/>
                <a:sym typeface="Arimo Bold"/>
              </a:rPr>
              <a:t> – 1</a:t>
            </a:r>
            <a:r>
              <a:rPr lang="ru-RU" sz="1999" b="1" spc="-3" dirty="0">
                <a:solidFill>
                  <a:srgbClr val="0457A6"/>
                </a:solidFill>
                <a:latin typeface="Arimo Bold"/>
                <a:ea typeface="Arimo Bold"/>
                <a:cs typeface="Arimo Bold"/>
                <a:sym typeface="Arimo Bold"/>
              </a:rPr>
              <a:t>4</a:t>
            </a:r>
            <a:r>
              <a:rPr lang="en-US" sz="1999" b="1" spc="-3" dirty="0">
                <a:solidFill>
                  <a:srgbClr val="0457A6"/>
                </a:solidFill>
                <a:latin typeface="Arimo Bold"/>
                <a:ea typeface="Arimo Bold"/>
                <a:cs typeface="Arimo Bold"/>
                <a:sym typeface="Arimo Bold"/>
              </a:rPr>
              <a:t>:</a:t>
            </a:r>
            <a:r>
              <a:rPr lang="ru-RU" sz="1999" b="1" spc="-3" dirty="0">
                <a:solidFill>
                  <a:srgbClr val="0457A6"/>
                </a:solidFill>
                <a:latin typeface="Arimo Bold"/>
                <a:ea typeface="Arimo Bold"/>
                <a:cs typeface="Arimo Bold"/>
                <a:sym typeface="Arimo Bold"/>
              </a:rPr>
              <a:t>30</a:t>
            </a:r>
          </a:p>
          <a:p>
            <a:endParaRPr lang="ru-RU" sz="2400" b="1" spc="-3" dirty="0">
              <a:solidFill>
                <a:srgbClr val="0457A6"/>
              </a:solidFill>
              <a:latin typeface="Arimo Bold"/>
              <a:ea typeface="Arimo Bold"/>
              <a:cs typeface="Arimo Bold"/>
              <a:sym typeface="Arimo Bold"/>
            </a:endParaRPr>
          </a:p>
          <a:p>
            <a:r>
              <a:rPr lang="ru-RU" sz="1999" b="1" spc="-3" dirty="0">
                <a:solidFill>
                  <a:srgbClr val="0457A6"/>
                </a:solidFill>
                <a:latin typeface="Arimo Bold"/>
                <a:ea typeface="Arimo Bold"/>
                <a:cs typeface="Arimo Bold"/>
                <a:sym typeface="Arimo Bold"/>
              </a:rPr>
              <a:t>14:30 – 16:00</a:t>
            </a:r>
          </a:p>
        </p:txBody>
      </p:sp>
      <p:sp>
        <p:nvSpPr>
          <p:cNvPr id="31" name="TextBox 6">
            <a:extLst>
              <a:ext uri="{FF2B5EF4-FFF2-40B4-BE49-F238E27FC236}">
                <a16:creationId xmlns:a16="http://schemas.microsoft.com/office/drawing/2014/main" id="{31507F63-D3BD-4C47-A05E-9AB724A0C572}"/>
              </a:ext>
            </a:extLst>
          </p:cNvPr>
          <p:cNvSpPr txBox="1"/>
          <p:nvPr/>
        </p:nvSpPr>
        <p:spPr>
          <a:xfrm>
            <a:off x="4411314" y="5202804"/>
            <a:ext cx="8458200" cy="6585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D87623"/>
                </a:solidFill>
                <a:latin typeface="Arimo Bold"/>
                <a:ea typeface="Arimo Bold"/>
                <a:cs typeface="Arimo Bold"/>
                <a:sym typeface="Arimo Bold"/>
              </a:rPr>
              <a:t>(Зал 3) </a:t>
            </a:r>
            <a:r>
              <a:rPr lang="ru-RU" b="1" dirty="0">
                <a:solidFill>
                  <a:srgbClr val="0457A6"/>
                </a:solidFill>
                <a:latin typeface="Arimo Bold"/>
                <a:ea typeface="Arimo Bold"/>
                <a:cs typeface="Arimo Bold"/>
                <a:sym typeface="Arimo Bold"/>
              </a:rPr>
              <a:t>– </a:t>
            </a:r>
            <a:r>
              <a:rPr lang="ru-RU" b="1" spc="-3" dirty="0">
                <a:solidFill>
                  <a:srgbClr val="0457A6"/>
                </a:solidFill>
                <a:latin typeface="Arimo Bold"/>
                <a:ea typeface="Arimo Bold"/>
                <a:cs typeface="Arimo Bold"/>
                <a:sym typeface="Arimo Bold"/>
              </a:rPr>
              <a:t>Р</a:t>
            </a:r>
            <a:r>
              <a:rPr lang="en-US" sz="1800" b="1" spc="-3" dirty="0" err="1">
                <a:solidFill>
                  <a:srgbClr val="0457A6"/>
                </a:solidFill>
                <a:latin typeface="Arimo Bold"/>
                <a:ea typeface="Arimo Bold"/>
                <a:cs typeface="Arimo Bold"/>
                <a:sym typeface="Arimo Bold"/>
              </a:rPr>
              <a:t>оботизация</a:t>
            </a:r>
            <a:r>
              <a:rPr lang="ru-RU" sz="1800" b="1" spc="-3" dirty="0">
                <a:solidFill>
                  <a:srgbClr val="0457A6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1800" b="1" spc="-3" dirty="0">
                <a:solidFill>
                  <a:srgbClr val="0457A6"/>
                </a:solidFill>
                <a:latin typeface="Arimo Bold"/>
                <a:ea typeface="Arimo Bold"/>
                <a:cs typeface="Arimo Bold"/>
                <a:sym typeface="Arimo Bold"/>
              </a:rPr>
              <a:t>и</a:t>
            </a:r>
            <a:r>
              <a:rPr lang="ru-RU" sz="1800" b="1" spc="-3" dirty="0">
                <a:solidFill>
                  <a:srgbClr val="0457A6"/>
                </a:solidFill>
                <a:latin typeface="Arimo Bold"/>
                <a:ea typeface="Arimo Bold"/>
                <a:cs typeface="Arimo Bold"/>
                <a:sym typeface="Arimo Bold"/>
              </a:rPr>
              <a:t> ц</a:t>
            </a:r>
            <a:r>
              <a:rPr lang="en-US" sz="1800" b="1" spc="-3" dirty="0" err="1">
                <a:solidFill>
                  <a:srgbClr val="0457A6"/>
                </a:solidFill>
                <a:latin typeface="Arimo Bold"/>
                <a:ea typeface="Arimo Bold"/>
                <a:cs typeface="Arimo Bold"/>
                <a:sym typeface="Arimo Bold"/>
              </a:rPr>
              <a:t>ифровизация</a:t>
            </a:r>
            <a:r>
              <a:rPr lang="en-US" sz="1800" b="1" spc="-3" dirty="0">
                <a:solidFill>
                  <a:srgbClr val="0457A6"/>
                </a:solidFill>
                <a:latin typeface="Arimo Bold"/>
                <a:ea typeface="Arimo Bold"/>
                <a:cs typeface="Arimo Bold"/>
                <a:sym typeface="Arimo Bold"/>
              </a:rPr>
              <a:t> в промышленности</a:t>
            </a:r>
            <a:r>
              <a:rPr lang="ru-RU" sz="1800" b="1" spc="-3" dirty="0">
                <a:solidFill>
                  <a:srgbClr val="0457A6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</a:p>
          <a:p>
            <a:pPr marL="285750" indent="-285750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D87623"/>
                </a:solidFill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  <a:sym typeface="Arimo Bold"/>
              </a:rPr>
              <a:t>(Зал 4) </a:t>
            </a:r>
            <a:r>
              <a:rPr lang="ru-RU" b="1" dirty="0">
                <a:solidFill>
                  <a:srgbClr val="0457A6"/>
                </a:solidFill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  <a:sym typeface="Arimo Bold"/>
              </a:rPr>
              <a:t>– </a:t>
            </a:r>
            <a:r>
              <a:rPr lang="en-US" sz="1800" b="1" spc="-3" dirty="0">
                <a:solidFill>
                  <a:srgbClr val="0457A6"/>
                </a:solidFill>
                <a:latin typeface="Arimo Bold"/>
                <a:ea typeface="Arimo Bold"/>
                <a:cs typeface="Arimo Bold"/>
                <a:sym typeface="Arimo Bold"/>
              </a:rPr>
              <a:t>Подготовка кадров дл</a:t>
            </a:r>
            <a:r>
              <a:rPr lang="ru-RU" sz="1800" b="1" spc="-3" dirty="0">
                <a:solidFill>
                  <a:srgbClr val="0457A6"/>
                </a:solidFill>
                <a:latin typeface="Arimo Bold"/>
                <a:ea typeface="Arimo Bold"/>
                <a:cs typeface="Arimo Bold"/>
                <a:sym typeface="Arimo Bold"/>
              </a:rPr>
              <a:t>я </a:t>
            </a:r>
            <a:r>
              <a:rPr lang="en-US" sz="1800" b="1" spc="-3" dirty="0">
                <a:solidFill>
                  <a:srgbClr val="0457A6"/>
                </a:solidFill>
                <a:latin typeface="Arimo Bold"/>
                <a:ea typeface="Arimo Bold"/>
                <a:cs typeface="Arimo Bold"/>
                <a:sym typeface="Arimo Bold"/>
              </a:rPr>
              <a:t>машиностроительной отрасли</a:t>
            </a:r>
          </a:p>
        </p:txBody>
      </p:sp>
      <p:sp>
        <p:nvSpPr>
          <p:cNvPr id="32" name="TextBox 6">
            <a:extLst>
              <a:ext uri="{FF2B5EF4-FFF2-40B4-BE49-F238E27FC236}">
                <a16:creationId xmlns:a16="http://schemas.microsoft.com/office/drawing/2014/main" id="{299BE2F8-6B56-4107-BFBD-BF9047238668}"/>
              </a:ext>
            </a:extLst>
          </p:cNvPr>
          <p:cNvSpPr txBox="1"/>
          <p:nvPr/>
        </p:nvSpPr>
        <p:spPr>
          <a:xfrm>
            <a:off x="2226644" y="5202804"/>
            <a:ext cx="1646790" cy="3076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1999" b="1" spc="-3" dirty="0">
                <a:solidFill>
                  <a:srgbClr val="0457A6"/>
                </a:solidFill>
                <a:latin typeface="Arimo Bold"/>
                <a:ea typeface="Arimo Bold"/>
                <a:cs typeface="Arimo Bold"/>
                <a:sym typeface="Arimo Bold"/>
              </a:rPr>
              <a:t>16</a:t>
            </a:r>
            <a:r>
              <a:rPr lang="en-US" sz="1999" b="1" spc="-3" dirty="0">
                <a:solidFill>
                  <a:srgbClr val="0457A6"/>
                </a:solidFill>
                <a:latin typeface="Arimo Bold"/>
                <a:ea typeface="Arimo Bold"/>
                <a:cs typeface="Arimo Bold"/>
                <a:sym typeface="Arimo Bold"/>
              </a:rPr>
              <a:t>:</a:t>
            </a:r>
            <a:r>
              <a:rPr lang="ru-RU" sz="1999" b="1" spc="-3" dirty="0">
                <a:solidFill>
                  <a:srgbClr val="0457A6"/>
                </a:solidFill>
                <a:latin typeface="Arimo Bold"/>
                <a:ea typeface="Arimo Bold"/>
                <a:cs typeface="Arimo Bold"/>
                <a:sym typeface="Arimo Bold"/>
              </a:rPr>
              <a:t>30</a:t>
            </a:r>
            <a:r>
              <a:rPr lang="en-US" sz="1999" b="1" spc="-3" dirty="0">
                <a:solidFill>
                  <a:srgbClr val="0457A6"/>
                </a:solidFill>
                <a:latin typeface="Arimo Bold"/>
                <a:ea typeface="Arimo Bold"/>
                <a:cs typeface="Arimo Bold"/>
                <a:sym typeface="Arimo Bold"/>
              </a:rPr>
              <a:t> – 1</a:t>
            </a:r>
            <a:r>
              <a:rPr lang="ru-RU" sz="1999" b="1" spc="-3" dirty="0">
                <a:solidFill>
                  <a:srgbClr val="0457A6"/>
                </a:solidFill>
                <a:latin typeface="Arimo Bold"/>
                <a:ea typeface="Arimo Bold"/>
                <a:cs typeface="Arimo Bold"/>
                <a:sym typeface="Arimo Bold"/>
              </a:rPr>
              <a:t>8</a:t>
            </a:r>
            <a:r>
              <a:rPr lang="en-US" sz="1999" b="1" spc="-3" dirty="0">
                <a:solidFill>
                  <a:srgbClr val="0457A6"/>
                </a:solidFill>
                <a:latin typeface="Arimo Bold"/>
                <a:ea typeface="Arimo Bold"/>
                <a:cs typeface="Arimo Bold"/>
                <a:sym typeface="Arimo Bold"/>
              </a:rPr>
              <a:t>:</a:t>
            </a:r>
            <a:r>
              <a:rPr lang="ru-RU" sz="1999" b="1" spc="-3" dirty="0">
                <a:solidFill>
                  <a:srgbClr val="0457A6"/>
                </a:solidFill>
                <a:latin typeface="Arimo Bold"/>
                <a:ea typeface="Arimo Bold"/>
                <a:cs typeface="Arimo Bold"/>
                <a:sym typeface="Arimo Bold"/>
              </a:rPr>
              <a:t>00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94104BCB-8114-4686-AFE2-0A1964922D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3" t="13733" r="36000" b="18000"/>
          <a:stretch/>
        </p:blipFill>
        <p:spPr bwMode="auto">
          <a:xfrm>
            <a:off x="10116660" y="1004340"/>
            <a:ext cx="2880000" cy="1886352"/>
          </a:xfrm>
          <a:prstGeom prst="teardrop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6">
            <a:extLst>
              <a:ext uri="{FF2B5EF4-FFF2-40B4-BE49-F238E27FC236}">
                <a16:creationId xmlns:a16="http://schemas.microsoft.com/office/drawing/2014/main" id="{C58553B3-C6C2-4CFB-84FB-93648FE8D74D}"/>
              </a:ext>
            </a:extLst>
          </p:cNvPr>
          <p:cNvSpPr txBox="1"/>
          <p:nvPr/>
        </p:nvSpPr>
        <p:spPr>
          <a:xfrm>
            <a:off x="2226644" y="4509694"/>
            <a:ext cx="1646790" cy="3076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1999" b="1" spc="-3" dirty="0">
                <a:solidFill>
                  <a:srgbClr val="0457A6"/>
                </a:solidFill>
                <a:latin typeface="Arimo Bold"/>
                <a:ea typeface="Arimo Bold"/>
                <a:cs typeface="Arimo Bold"/>
                <a:sym typeface="Arimo Bold"/>
              </a:rPr>
              <a:t>1</a:t>
            </a:r>
            <a:r>
              <a:rPr lang="en-US" sz="1999" b="1" spc="-3" dirty="0">
                <a:solidFill>
                  <a:srgbClr val="0457A6"/>
                </a:solidFill>
                <a:latin typeface="Arimo Bold"/>
                <a:ea typeface="Arimo Bold"/>
                <a:cs typeface="Arimo Bold"/>
                <a:sym typeface="Arimo Bold"/>
              </a:rPr>
              <a:t>6:0</a:t>
            </a:r>
            <a:r>
              <a:rPr lang="ru-RU" sz="1999" b="1" spc="-3" dirty="0">
                <a:solidFill>
                  <a:srgbClr val="0457A6"/>
                </a:solidFill>
                <a:latin typeface="Arimo Bold"/>
                <a:ea typeface="Arimo Bold"/>
                <a:cs typeface="Arimo Bold"/>
                <a:sym typeface="Arimo Bold"/>
              </a:rPr>
              <a:t>0</a:t>
            </a:r>
            <a:r>
              <a:rPr lang="en-US" sz="1999" b="1" spc="-3" dirty="0">
                <a:solidFill>
                  <a:srgbClr val="0457A6"/>
                </a:solidFill>
                <a:latin typeface="Arimo Bold"/>
                <a:ea typeface="Arimo Bold"/>
                <a:cs typeface="Arimo Bold"/>
                <a:sym typeface="Arimo Bold"/>
              </a:rPr>
              <a:t> – </a:t>
            </a:r>
            <a:r>
              <a:rPr lang="ru-RU" sz="1999" b="1" spc="-3" dirty="0">
                <a:solidFill>
                  <a:srgbClr val="0457A6"/>
                </a:solidFill>
                <a:latin typeface="Arimo Bold"/>
                <a:ea typeface="Arimo Bold"/>
                <a:cs typeface="Arimo Bold"/>
                <a:sym typeface="Arimo Bold"/>
              </a:rPr>
              <a:t>1</a:t>
            </a:r>
            <a:r>
              <a:rPr lang="en-US" sz="1999" b="1" spc="-3" dirty="0">
                <a:solidFill>
                  <a:srgbClr val="0457A6"/>
                </a:solidFill>
                <a:latin typeface="Arimo Bold"/>
                <a:ea typeface="Arimo Bold"/>
                <a:cs typeface="Arimo Bold"/>
                <a:sym typeface="Arimo Bold"/>
              </a:rPr>
              <a:t>6:30</a:t>
            </a:r>
            <a:endParaRPr lang="ru-RU" sz="1999" b="1" spc="-3" dirty="0">
              <a:solidFill>
                <a:srgbClr val="0457A6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  <p:sp>
        <p:nvSpPr>
          <p:cNvPr id="20" name="TextBox 6">
            <a:extLst>
              <a:ext uri="{FF2B5EF4-FFF2-40B4-BE49-F238E27FC236}">
                <a16:creationId xmlns:a16="http://schemas.microsoft.com/office/drawing/2014/main" id="{93A05D44-C944-4F62-85B5-FEFC7D2B7D51}"/>
              </a:ext>
            </a:extLst>
          </p:cNvPr>
          <p:cNvSpPr txBox="1"/>
          <p:nvPr/>
        </p:nvSpPr>
        <p:spPr>
          <a:xfrm>
            <a:off x="4411314" y="4509694"/>
            <a:ext cx="1303686" cy="2930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20"/>
              </a:lnSpc>
            </a:pPr>
            <a:r>
              <a:rPr lang="ru-RU" b="1" dirty="0">
                <a:solidFill>
                  <a:srgbClr val="0457A6"/>
                </a:solidFill>
                <a:latin typeface="Arimo Bold"/>
                <a:ea typeface="Arimo Bold"/>
                <a:cs typeface="Arimo Bold"/>
                <a:sym typeface="Arimo Bold"/>
              </a:rPr>
              <a:t>Перерыв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F4306CE7-4EC0-45E8-95A9-2F316B882BB5}"/>
              </a:ext>
            </a:extLst>
          </p:cNvPr>
          <p:cNvSpPr/>
          <p:nvPr/>
        </p:nvSpPr>
        <p:spPr>
          <a:xfrm>
            <a:off x="-2" y="0"/>
            <a:ext cx="13411200" cy="7550759"/>
          </a:xfrm>
          <a:custGeom>
            <a:avLst/>
            <a:gdLst/>
            <a:ahLst/>
            <a:cxnLst/>
            <a:rect l="l" t="t" r="r" b="b"/>
            <a:pathLst>
              <a:path w="10689681" h="7562850">
                <a:moveTo>
                  <a:pt x="0" y="0"/>
                </a:moveTo>
                <a:lnTo>
                  <a:pt x="10689681" y="0"/>
                </a:lnTo>
                <a:lnTo>
                  <a:pt x="10689681" y="7562850"/>
                </a:lnTo>
                <a:lnTo>
                  <a:pt x="0" y="75628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6" b="-23522"/>
            </a:stretch>
          </a:blipFill>
        </p:spPr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A3AA481B-B60D-41DD-BA7D-E45614FA46ED}"/>
              </a:ext>
            </a:extLst>
          </p:cNvPr>
          <p:cNvGrpSpPr/>
          <p:nvPr/>
        </p:nvGrpSpPr>
        <p:grpSpPr>
          <a:xfrm>
            <a:off x="1033554" y="884801"/>
            <a:ext cx="11963401" cy="68485"/>
            <a:chOff x="0" y="0"/>
            <a:chExt cx="5143500" cy="26904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4DC0F433-F702-4A25-B7FE-F98912A438AA}"/>
                </a:ext>
              </a:extLst>
            </p:cNvPr>
            <p:cNvSpPr/>
            <p:nvPr/>
          </p:nvSpPr>
          <p:spPr>
            <a:xfrm>
              <a:off x="0" y="0"/>
              <a:ext cx="5143373" cy="26498"/>
            </a:xfrm>
            <a:custGeom>
              <a:avLst/>
              <a:gdLst/>
              <a:ahLst/>
              <a:cxnLst/>
              <a:rect l="l" t="t" r="r" b="b"/>
              <a:pathLst>
                <a:path w="5143373" h="26498">
                  <a:moveTo>
                    <a:pt x="5143373" y="0"/>
                  </a:moveTo>
                  <a:lnTo>
                    <a:pt x="0" y="0"/>
                  </a:lnTo>
                  <a:lnTo>
                    <a:pt x="0" y="26498"/>
                  </a:lnTo>
                  <a:lnTo>
                    <a:pt x="5143373" y="26498"/>
                  </a:lnTo>
                  <a:lnTo>
                    <a:pt x="5143373" y="0"/>
                  </a:lnTo>
                  <a:close/>
                </a:path>
              </a:pathLst>
            </a:custGeom>
            <a:solidFill>
              <a:srgbClr val="CB6600"/>
            </a:solidFill>
          </p:spPr>
        </p:sp>
      </p:grpSp>
      <p:sp>
        <p:nvSpPr>
          <p:cNvPr id="5" name="TextBox 6">
            <a:extLst>
              <a:ext uri="{FF2B5EF4-FFF2-40B4-BE49-F238E27FC236}">
                <a16:creationId xmlns:a16="http://schemas.microsoft.com/office/drawing/2014/main" id="{CC33A86B-2188-4BF8-8454-4B5104EAC1FD}"/>
              </a:ext>
            </a:extLst>
          </p:cNvPr>
          <p:cNvSpPr txBox="1"/>
          <p:nvPr/>
        </p:nvSpPr>
        <p:spPr>
          <a:xfrm>
            <a:off x="4411314" y="2564095"/>
            <a:ext cx="8458200" cy="19922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20"/>
              </a:lnSpc>
            </a:pPr>
            <a:r>
              <a:rPr lang="en-US" b="1" dirty="0">
                <a:solidFill>
                  <a:srgbClr val="0457A6"/>
                </a:solidFill>
                <a:latin typeface="Arimo Bold"/>
                <a:ea typeface="Arimo Bold"/>
                <a:cs typeface="Arimo Bold"/>
                <a:sym typeface="Arimo Bold"/>
              </a:rPr>
              <a:t>Регистрация участников Секционных заседаний</a:t>
            </a:r>
            <a:endParaRPr lang="ru-RU" b="1" dirty="0">
              <a:solidFill>
                <a:srgbClr val="0457A6"/>
              </a:solidFill>
              <a:latin typeface="Arimo Bold"/>
              <a:ea typeface="Arimo Bold"/>
              <a:cs typeface="Arimo Bold"/>
              <a:sym typeface="Arimo Bold"/>
            </a:endParaRPr>
          </a:p>
          <a:p>
            <a:pPr>
              <a:lnSpc>
                <a:spcPts val="2520"/>
              </a:lnSpc>
            </a:pPr>
            <a:endParaRPr lang="en-US" sz="1600" b="1" dirty="0">
              <a:solidFill>
                <a:srgbClr val="0457A6"/>
              </a:solidFill>
              <a:latin typeface="Arimo Bold"/>
              <a:ea typeface="Arimo Bold"/>
              <a:cs typeface="Arimo Bold"/>
              <a:sym typeface="Arimo Bold"/>
            </a:endParaRPr>
          </a:p>
          <a:p>
            <a:pPr marL="360000" indent="-360000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D87623"/>
                </a:solidFill>
                <a:latin typeface="Arimo Bold"/>
                <a:ea typeface="Arimo Bold"/>
                <a:cs typeface="Arimo Bold"/>
                <a:sym typeface="Arimo Bold"/>
              </a:rPr>
              <a:t>(Зал 1) </a:t>
            </a:r>
            <a:r>
              <a:rPr lang="ru-RU" b="1" dirty="0">
                <a:solidFill>
                  <a:srgbClr val="0457A6"/>
                </a:solidFill>
                <a:latin typeface="Arimo Bold"/>
                <a:ea typeface="Arimo Bold"/>
                <a:cs typeface="Arimo Bold"/>
                <a:sym typeface="Arimo Bold"/>
              </a:rPr>
              <a:t>– Биржа субконтрактов с участием крупных ГМК</a:t>
            </a:r>
          </a:p>
          <a:p>
            <a:pPr marL="360000" indent="-360000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D87623"/>
                </a:solidFill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  <a:sym typeface="Arimo Bold"/>
              </a:rPr>
              <a:t>(Зал 2) </a:t>
            </a:r>
            <a:r>
              <a:rPr lang="ru-RU" b="1" dirty="0">
                <a:solidFill>
                  <a:srgbClr val="0457A6"/>
                </a:solidFill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  <a:sym typeface="Arimo Bold"/>
              </a:rPr>
              <a:t>– </a:t>
            </a:r>
            <a:r>
              <a:rPr lang="en-US" b="1" dirty="0" err="1">
                <a:solidFill>
                  <a:srgbClr val="0457A6"/>
                </a:solidFill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  <a:sym typeface="Arimo Bold"/>
              </a:rPr>
              <a:t>Железнодорожное</a:t>
            </a:r>
            <a:r>
              <a:rPr lang="en-US" b="1" dirty="0">
                <a:solidFill>
                  <a:srgbClr val="0457A6"/>
                </a:solidFill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  <a:sym typeface="Arimo Bold"/>
              </a:rPr>
              <a:t> </a:t>
            </a:r>
            <a:r>
              <a:rPr lang="kk-KZ" b="1" dirty="0">
                <a:solidFill>
                  <a:srgbClr val="0457A6"/>
                </a:solidFill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  <a:sym typeface="Arimo Bold"/>
              </a:rPr>
              <a:t>м</a:t>
            </a:r>
            <a:r>
              <a:rPr lang="en-US" b="1" dirty="0">
                <a:solidFill>
                  <a:srgbClr val="0457A6"/>
                </a:solidFill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  <a:sym typeface="Open Sans Bold"/>
              </a:rPr>
              <a:t>ашиностроени</a:t>
            </a:r>
            <a:r>
              <a:rPr lang="ru-RU" b="1" dirty="0">
                <a:solidFill>
                  <a:srgbClr val="0457A6"/>
                </a:solidFill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  <a:sym typeface="Open Sans Bold"/>
              </a:rPr>
              <a:t>е</a:t>
            </a:r>
          </a:p>
          <a:p>
            <a:pPr marL="360000" indent="-360000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D87623"/>
                </a:solidFill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  <a:sym typeface="Open Sans Bold"/>
              </a:rPr>
              <a:t>(Зал 3) </a:t>
            </a:r>
            <a:r>
              <a:rPr lang="ru-RU" b="1" dirty="0">
                <a:solidFill>
                  <a:srgbClr val="0457A6"/>
                </a:solidFill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  <a:sym typeface="Open Sans Bold"/>
              </a:rPr>
              <a:t>– </a:t>
            </a:r>
            <a:r>
              <a:rPr lang="en-US" b="1" dirty="0" err="1">
                <a:solidFill>
                  <a:srgbClr val="0457A6"/>
                </a:solidFill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  <a:sym typeface="Open Sans Bold"/>
              </a:rPr>
              <a:t>Развитие</a:t>
            </a:r>
            <a:r>
              <a:rPr lang="en-US" b="1" dirty="0">
                <a:solidFill>
                  <a:srgbClr val="0457A6"/>
                </a:solidFill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  <a:sym typeface="Open Sans Bold"/>
              </a:rPr>
              <a:t> </a:t>
            </a:r>
            <a:r>
              <a:rPr lang="en-US" b="1" dirty="0" err="1">
                <a:solidFill>
                  <a:srgbClr val="0457A6"/>
                </a:solidFill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  <a:sym typeface="Open Sans Bold"/>
              </a:rPr>
              <a:t>базовых</a:t>
            </a:r>
            <a:r>
              <a:rPr lang="en-US" b="1" dirty="0">
                <a:solidFill>
                  <a:srgbClr val="0457A6"/>
                </a:solidFill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  <a:sym typeface="Open Sans Bold"/>
              </a:rPr>
              <a:t> </a:t>
            </a:r>
            <a:r>
              <a:rPr lang="en-US" b="1" dirty="0" err="1">
                <a:solidFill>
                  <a:srgbClr val="0457A6"/>
                </a:solidFill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  <a:sym typeface="Open Sans Bold"/>
              </a:rPr>
              <a:t>производств</a:t>
            </a:r>
            <a:r>
              <a:rPr lang="en-US" b="1" dirty="0">
                <a:solidFill>
                  <a:srgbClr val="0457A6"/>
                </a:solidFill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  <a:sym typeface="Open Sans Bold"/>
              </a:rPr>
              <a:t> в </a:t>
            </a:r>
            <a:r>
              <a:rPr lang="en-US" b="1" dirty="0" err="1">
                <a:solidFill>
                  <a:srgbClr val="0457A6"/>
                </a:solidFill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  <a:sym typeface="Open Sans Bold"/>
              </a:rPr>
              <a:t>отрасли</a:t>
            </a:r>
            <a:r>
              <a:rPr lang="en-US" b="1" dirty="0">
                <a:solidFill>
                  <a:srgbClr val="0457A6"/>
                </a:solidFill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  <a:sym typeface="Open Sans Bold"/>
              </a:rPr>
              <a:t> </a:t>
            </a:r>
            <a:r>
              <a:rPr lang="en-US" b="1" dirty="0" err="1">
                <a:solidFill>
                  <a:srgbClr val="0457A6"/>
                </a:solidFill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  <a:sym typeface="Open Sans Bold"/>
              </a:rPr>
              <a:t>машиностроения</a:t>
            </a:r>
            <a:endParaRPr lang="en-US" b="1" dirty="0">
              <a:solidFill>
                <a:srgbClr val="0457A6"/>
              </a:solidFill>
              <a:latin typeface="Arimo Bold" panose="020B0604020202020204" charset="0"/>
              <a:ea typeface="Arimo Bold" panose="020B0604020202020204" charset="0"/>
              <a:cs typeface="Arimo Bold" panose="020B0604020202020204" charset="0"/>
              <a:sym typeface="Open Sans Bold"/>
            </a:endParaRPr>
          </a:p>
          <a:p>
            <a:pPr marL="360000" indent="-360000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D87623"/>
                </a:solidFill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  <a:sym typeface="Arimo Bold"/>
              </a:rPr>
              <a:t>(Зал 4) </a:t>
            </a:r>
            <a:r>
              <a:rPr lang="ru-RU" b="1" dirty="0">
                <a:solidFill>
                  <a:srgbClr val="0457A6"/>
                </a:solidFill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  <a:sym typeface="Arimo Bold"/>
              </a:rPr>
              <a:t>– Сельскохозяйственное </a:t>
            </a:r>
            <a:r>
              <a:rPr lang="en-US" b="1" dirty="0">
                <a:solidFill>
                  <a:srgbClr val="0457A6"/>
                </a:solidFill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  <a:sym typeface="Open Sans Bold"/>
              </a:rPr>
              <a:t>машиностроение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367C08CC-40AA-4E93-9066-26FCA7354590}"/>
              </a:ext>
            </a:extLst>
          </p:cNvPr>
          <p:cNvSpPr txBox="1"/>
          <p:nvPr/>
        </p:nvSpPr>
        <p:spPr>
          <a:xfrm>
            <a:off x="1066799" y="357626"/>
            <a:ext cx="10123326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160"/>
              </a:lnSpc>
            </a:pPr>
            <a:r>
              <a:rPr lang="en-US" sz="2400" b="1" spc="-5" dirty="0">
                <a:solidFill>
                  <a:srgbClr val="CB6600"/>
                </a:solidFill>
                <a:latin typeface="Arimo Bold"/>
                <a:ea typeface="Arimo Bold"/>
                <a:cs typeface="Arimo Bold"/>
                <a:sym typeface="Arimo Bold"/>
              </a:rPr>
              <a:t> ПРОГРАММА XII ФОРУМА МАШИНОСТРОИТЕЛЕЙ КАЗАХСТАНА</a:t>
            </a: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656B96D7-35C0-4E67-BDA9-AFE312CDEB51}"/>
              </a:ext>
            </a:extLst>
          </p:cNvPr>
          <p:cNvSpPr txBox="1"/>
          <p:nvPr/>
        </p:nvSpPr>
        <p:spPr>
          <a:xfrm>
            <a:off x="3657600" y="1098602"/>
            <a:ext cx="5779960" cy="320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ru-RU" sz="2200" b="1" dirty="0">
                <a:solidFill>
                  <a:srgbClr val="CB6600"/>
                </a:solidFill>
                <a:latin typeface="Arimo Bold"/>
                <a:ea typeface="Arimo Bold"/>
                <a:cs typeface="Arimo Bold"/>
                <a:sym typeface="Arimo Bold"/>
              </a:rPr>
              <a:t>2 День Форума</a:t>
            </a:r>
            <a:r>
              <a:rPr lang="ru-RU" sz="22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      </a:t>
            </a:r>
            <a:r>
              <a:rPr lang="ru-RU" sz="2200" b="1" dirty="0">
                <a:solidFill>
                  <a:srgbClr val="0457A6"/>
                </a:solidFill>
                <a:latin typeface="Arimo Bold"/>
                <a:ea typeface="Arimo Bold"/>
                <a:cs typeface="Arimo Bold"/>
                <a:sym typeface="Arimo Bold"/>
              </a:rPr>
              <a:t>25 апреля 2025 года</a:t>
            </a:r>
          </a:p>
        </p:txBody>
      </p:sp>
      <p:sp>
        <p:nvSpPr>
          <p:cNvPr id="10" name="Freeform 13">
            <a:extLst>
              <a:ext uri="{FF2B5EF4-FFF2-40B4-BE49-F238E27FC236}">
                <a16:creationId xmlns:a16="http://schemas.microsoft.com/office/drawing/2014/main" id="{6378F673-6510-4AA4-8AF9-3ABFF06EA4C8}"/>
              </a:ext>
            </a:extLst>
          </p:cNvPr>
          <p:cNvSpPr/>
          <p:nvPr/>
        </p:nvSpPr>
        <p:spPr>
          <a:xfrm>
            <a:off x="2819400" y="1989373"/>
            <a:ext cx="405799" cy="405799"/>
          </a:xfrm>
          <a:custGeom>
            <a:avLst/>
            <a:gdLst/>
            <a:ahLst/>
            <a:cxnLst/>
            <a:rect l="l" t="t" r="r" b="b"/>
            <a:pathLst>
              <a:path w="405799" h="405799">
                <a:moveTo>
                  <a:pt x="0" y="0"/>
                </a:moveTo>
                <a:lnTo>
                  <a:pt x="405799" y="0"/>
                </a:lnTo>
                <a:lnTo>
                  <a:pt x="405799" y="405799"/>
                </a:lnTo>
                <a:lnTo>
                  <a:pt x="0" y="4057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2">
            <a:extLst>
              <a:ext uri="{FF2B5EF4-FFF2-40B4-BE49-F238E27FC236}">
                <a16:creationId xmlns:a16="http://schemas.microsoft.com/office/drawing/2014/main" id="{F5EF8396-64A8-46CF-8527-3D9F7C9F03DF}"/>
              </a:ext>
            </a:extLst>
          </p:cNvPr>
          <p:cNvSpPr/>
          <p:nvPr/>
        </p:nvSpPr>
        <p:spPr>
          <a:xfrm rot="-5400000" flipH="1" flipV="1">
            <a:off x="-3241981" y="3235021"/>
            <a:ext cx="7550759" cy="1066800"/>
          </a:xfrm>
          <a:custGeom>
            <a:avLst/>
            <a:gdLst/>
            <a:ahLst/>
            <a:cxnLst/>
            <a:rect l="l" t="t" r="r" b="b"/>
            <a:pathLst>
              <a:path w="7550759" h="976231">
                <a:moveTo>
                  <a:pt x="7550759" y="976230"/>
                </a:moveTo>
                <a:lnTo>
                  <a:pt x="0" y="976230"/>
                </a:lnTo>
                <a:lnTo>
                  <a:pt x="0" y="0"/>
                </a:lnTo>
                <a:lnTo>
                  <a:pt x="7550759" y="0"/>
                </a:lnTo>
                <a:lnTo>
                  <a:pt x="7550759" y="976230"/>
                </a:lnTo>
                <a:close/>
              </a:path>
            </a:pathLst>
          </a:custGeom>
          <a:blipFill>
            <a:blip r:embed="rId3"/>
            <a:stretch>
              <a:fillRect t="-438650" b="-8629"/>
            </a:stretch>
          </a:blipFill>
        </p:spPr>
      </p:sp>
      <p:sp>
        <p:nvSpPr>
          <p:cNvPr id="15" name="TextBox 6">
            <a:extLst>
              <a:ext uri="{FF2B5EF4-FFF2-40B4-BE49-F238E27FC236}">
                <a16:creationId xmlns:a16="http://schemas.microsoft.com/office/drawing/2014/main" id="{DD9B17BB-6E61-4735-B063-E751CF57EDB5}"/>
              </a:ext>
            </a:extLst>
          </p:cNvPr>
          <p:cNvSpPr txBox="1"/>
          <p:nvPr/>
        </p:nvSpPr>
        <p:spPr>
          <a:xfrm>
            <a:off x="2226644" y="2564095"/>
            <a:ext cx="1646790" cy="1000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1999" b="1" spc="-3" dirty="0">
                <a:solidFill>
                  <a:srgbClr val="0457A6"/>
                </a:solidFill>
                <a:latin typeface="Arimo Bold"/>
                <a:ea typeface="Arimo Bold"/>
                <a:cs typeface="Arimo Bold"/>
                <a:sym typeface="Arimo Bold"/>
              </a:rPr>
              <a:t>09</a:t>
            </a:r>
            <a:r>
              <a:rPr lang="en-US" sz="1999" b="1" spc="-3" dirty="0">
                <a:solidFill>
                  <a:srgbClr val="0457A6"/>
                </a:solidFill>
                <a:latin typeface="Arimo Bold"/>
                <a:ea typeface="Arimo Bold"/>
                <a:cs typeface="Arimo Bold"/>
                <a:sym typeface="Arimo Bold"/>
              </a:rPr>
              <a:t>:</a:t>
            </a:r>
            <a:r>
              <a:rPr lang="ru-RU" sz="1999" b="1" spc="-3" dirty="0">
                <a:solidFill>
                  <a:srgbClr val="0457A6"/>
                </a:solidFill>
                <a:latin typeface="Arimo Bold"/>
                <a:ea typeface="Arimo Bold"/>
                <a:cs typeface="Arimo Bold"/>
                <a:sym typeface="Arimo Bold"/>
              </a:rPr>
              <a:t>00</a:t>
            </a:r>
            <a:r>
              <a:rPr lang="en-US" sz="1999" b="1" spc="-3" dirty="0">
                <a:solidFill>
                  <a:srgbClr val="0457A6"/>
                </a:solidFill>
                <a:latin typeface="Arimo Bold"/>
                <a:ea typeface="Arimo Bold"/>
                <a:cs typeface="Arimo Bold"/>
                <a:sym typeface="Arimo Bold"/>
              </a:rPr>
              <a:t> – 1</a:t>
            </a:r>
            <a:r>
              <a:rPr lang="ru-RU" sz="1999" b="1" spc="-3" dirty="0">
                <a:solidFill>
                  <a:srgbClr val="0457A6"/>
                </a:solidFill>
                <a:latin typeface="Arimo Bold"/>
                <a:ea typeface="Arimo Bold"/>
                <a:cs typeface="Arimo Bold"/>
                <a:sym typeface="Arimo Bold"/>
              </a:rPr>
              <a:t>0</a:t>
            </a:r>
            <a:r>
              <a:rPr lang="en-US" sz="1999" b="1" spc="-3" dirty="0">
                <a:solidFill>
                  <a:srgbClr val="0457A6"/>
                </a:solidFill>
                <a:latin typeface="Arimo Bold"/>
                <a:ea typeface="Arimo Bold"/>
                <a:cs typeface="Arimo Bold"/>
                <a:sym typeface="Arimo Bold"/>
              </a:rPr>
              <a:t>:</a:t>
            </a:r>
            <a:r>
              <a:rPr lang="ru-RU" sz="1999" b="1" spc="-3" dirty="0">
                <a:solidFill>
                  <a:srgbClr val="0457A6"/>
                </a:solidFill>
                <a:latin typeface="Arimo Bold"/>
                <a:ea typeface="Arimo Bold"/>
                <a:cs typeface="Arimo Bold"/>
                <a:sym typeface="Arimo Bold"/>
              </a:rPr>
              <a:t>0</a:t>
            </a:r>
            <a:r>
              <a:rPr lang="en-US" sz="1999" b="1" spc="-3" dirty="0">
                <a:solidFill>
                  <a:srgbClr val="0457A6"/>
                </a:solidFill>
                <a:latin typeface="Arimo Bold"/>
                <a:ea typeface="Arimo Bold"/>
                <a:cs typeface="Arimo Bold"/>
                <a:sym typeface="Arimo Bold"/>
              </a:rPr>
              <a:t>0</a:t>
            </a:r>
            <a:endParaRPr lang="ru-RU" sz="1999" b="1" spc="-3" dirty="0">
              <a:solidFill>
                <a:srgbClr val="0457A6"/>
              </a:solidFill>
              <a:latin typeface="Arimo Bold"/>
              <a:ea typeface="Arimo Bold"/>
              <a:cs typeface="Arimo Bold"/>
              <a:sym typeface="Arimo Bold"/>
            </a:endParaRPr>
          </a:p>
          <a:p>
            <a:endParaRPr lang="ru-RU" sz="2300" b="1" spc="-3" dirty="0">
              <a:solidFill>
                <a:srgbClr val="0457A6"/>
              </a:solidFill>
              <a:latin typeface="Arimo Bold"/>
              <a:ea typeface="Arimo Bold"/>
              <a:cs typeface="Arimo Bold"/>
              <a:sym typeface="Arimo Bold"/>
            </a:endParaRPr>
          </a:p>
          <a:p>
            <a:r>
              <a:rPr lang="ru-RU" sz="1999" b="1" spc="-3" dirty="0">
                <a:solidFill>
                  <a:srgbClr val="0457A6"/>
                </a:solidFill>
                <a:latin typeface="Arimo Bold"/>
                <a:ea typeface="Arimo Bold"/>
                <a:cs typeface="Arimo Bold"/>
                <a:sym typeface="Arimo Bold"/>
              </a:rPr>
              <a:t>10:00 – 11:30</a:t>
            </a:r>
          </a:p>
        </p:txBody>
      </p:sp>
      <p:sp>
        <p:nvSpPr>
          <p:cNvPr id="16" name="TextBox 6">
            <a:extLst>
              <a:ext uri="{FF2B5EF4-FFF2-40B4-BE49-F238E27FC236}">
                <a16:creationId xmlns:a16="http://schemas.microsoft.com/office/drawing/2014/main" id="{9791CAFD-16E7-4E50-8EEF-8B3918D9823F}"/>
              </a:ext>
            </a:extLst>
          </p:cNvPr>
          <p:cNvSpPr txBox="1"/>
          <p:nvPr/>
        </p:nvSpPr>
        <p:spPr>
          <a:xfrm>
            <a:off x="2226644" y="4850534"/>
            <a:ext cx="1646790" cy="1000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1999" b="1" spc="-3" dirty="0">
                <a:solidFill>
                  <a:srgbClr val="0457A6"/>
                </a:solidFill>
                <a:latin typeface="Arimo Bold"/>
                <a:ea typeface="Arimo Bold"/>
                <a:cs typeface="Arimo Bold"/>
                <a:sym typeface="Arimo Bold"/>
              </a:rPr>
              <a:t>11</a:t>
            </a:r>
            <a:r>
              <a:rPr lang="en-US" sz="1999" b="1" spc="-3" dirty="0">
                <a:solidFill>
                  <a:srgbClr val="0457A6"/>
                </a:solidFill>
                <a:latin typeface="Arimo Bold"/>
                <a:ea typeface="Arimo Bold"/>
                <a:cs typeface="Arimo Bold"/>
                <a:sym typeface="Arimo Bold"/>
              </a:rPr>
              <a:t>:</a:t>
            </a:r>
            <a:r>
              <a:rPr lang="ru-RU" sz="1999" b="1" spc="-3" dirty="0">
                <a:solidFill>
                  <a:srgbClr val="0457A6"/>
                </a:solidFill>
                <a:latin typeface="Arimo Bold"/>
                <a:ea typeface="Arimo Bold"/>
                <a:cs typeface="Arimo Bold"/>
                <a:sym typeface="Arimo Bold"/>
              </a:rPr>
              <a:t>30</a:t>
            </a:r>
            <a:r>
              <a:rPr lang="en-US" sz="1999" b="1" spc="-3" dirty="0">
                <a:solidFill>
                  <a:srgbClr val="0457A6"/>
                </a:solidFill>
                <a:latin typeface="Arimo Bold"/>
                <a:ea typeface="Arimo Bold"/>
                <a:cs typeface="Arimo Bold"/>
                <a:sym typeface="Arimo Bold"/>
              </a:rPr>
              <a:t> – </a:t>
            </a:r>
            <a:r>
              <a:rPr lang="ru-RU" sz="1999" b="1" spc="-3" dirty="0">
                <a:solidFill>
                  <a:srgbClr val="0457A6"/>
                </a:solidFill>
                <a:latin typeface="Arimo Bold"/>
                <a:ea typeface="Arimo Bold"/>
                <a:cs typeface="Arimo Bold"/>
                <a:sym typeface="Arimo Bold"/>
              </a:rPr>
              <a:t>12</a:t>
            </a:r>
            <a:r>
              <a:rPr lang="en-US" sz="1999" b="1" spc="-3" dirty="0">
                <a:solidFill>
                  <a:srgbClr val="0457A6"/>
                </a:solidFill>
                <a:latin typeface="Arimo Bold"/>
                <a:ea typeface="Arimo Bold"/>
                <a:cs typeface="Arimo Bold"/>
                <a:sym typeface="Arimo Bold"/>
              </a:rPr>
              <a:t>:</a:t>
            </a:r>
            <a:r>
              <a:rPr lang="ru-RU" sz="1999" b="1" spc="-3" dirty="0">
                <a:solidFill>
                  <a:srgbClr val="0457A6"/>
                </a:solidFill>
                <a:latin typeface="Arimo Bold"/>
                <a:ea typeface="Arimo Bold"/>
                <a:cs typeface="Arimo Bold"/>
                <a:sym typeface="Arimo Bold"/>
              </a:rPr>
              <a:t>0</a:t>
            </a:r>
            <a:r>
              <a:rPr lang="en-US" sz="1999" b="1" spc="-3" dirty="0">
                <a:solidFill>
                  <a:srgbClr val="0457A6"/>
                </a:solidFill>
                <a:latin typeface="Arimo Bold"/>
                <a:ea typeface="Arimo Bold"/>
                <a:cs typeface="Arimo Bold"/>
                <a:sym typeface="Arimo Bold"/>
              </a:rPr>
              <a:t>0</a:t>
            </a:r>
            <a:endParaRPr lang="ru-RU" sz="1999" b="1" spc="-3" dirty="0">
              <a:solidFill>
                <a:srgbClr val="0457A6"/>
              </a:solidFill>
              <a:latin typeface="Arimo Bold"/>
              <a:ea typeface="Arimo Bold"/>
              <a:cs typeface="Arimo Bold"/>
              <a:sym typeface="Arimo Bold"/>
            </a:endParaRPr>
          </a:p>
          <a:p>
            <a:endParaRPr lang="ru-RU" sz="2300" b="1" spc="-3" dirty="0">
              <a:solidFill>
                <a:srgbClr val="0457A6"/>
              </a:solidFill>
              <a:latin typeface="Arimo Bold"/>
              <a:ea typeface="Arimo Bold"/>
              <a:cs typeface="Arimo Bold"/>
              <a:sym typeface="Arimo Bold"/>
            </a:endParaRPr>
          </a:p>
          <a:p>
            <a:r>
              <a:rPr lang="ru-RU" sz="1999" b="1" spc="-3" dirty="0">
                <a:solidFill>
                  <a:srgbClr val="0457A6"/>
                </a:solidFill>
                <a:latin typeface="Arimo Bold"/>
                <a:ea typeface="Arimo Bold"/>
                <a:cs typeface="Arimo Bold"/>
                <a:sym typeface="Arimo Bold"/>
              </a:rPr>
              <a:t>12:00 – 14:00</a:t>
            </a:r>
          </a:p>
        </p:txBody>
      </p:sp>
      <p:sp>
        <p:nvSpPr>
          <p:cNvPr id="18" name="TextBox 3">
            <a:extLst>
              <a:ext uri="{FF2B5EF4-FFF2-40B4-BE49-F238E27FC236}">
                <a16:creationId xmlns:a16="http://schemas.microsoft.com/office/drawing/2014/main" id="{1202F2EB-2B9A-4D10-8D25-2DA336D6B366}"/>
              </a:ext>
            </a:extLst>
          </p:cNvPr>
          <p:cNvSpPr txBox="1"/>
          <p:nvPr/>
        </p:nvSpPr>
        <p:spPr>
          <a:xfrm>
            <a:off x="3581400" y="1521221"/>
            <a:ext cx="6124744" cy="5121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99"/>
              </a:lnSpc>
            </a:pPr>
            <a:r>
              <a:rPr lang="ru-RU" sz="1999" b="1" spc="-3" dirty="0">
                <a:solidFill>
                  <a:srgbClr val="CB6600"/>
                </a:solidFill>
                <a:latin typeface="Arimo Bold"/>
                <a:ea typeface="Arimo Bold"/>
                <a:cs typeface="Arimo Bold"/>
                <a:sym typeface="Arimo Bold"/>
              </a:rPr>
              <a:t>Международный выставочный центр «ЭКСПО»</a:t>
            </a:r>
          </a:p>
          <a:p>
            <a:pPr algn="ctr">
              <a:lnSpc>
                <a:spcPts val="1680"/>
              </a:lnSpc>
            </a:pPr>
            <a:r>
              <a:rPr lang="ru-RU" sz="1400" b="1" spc="-3" dirty="0">
                <a:solidFill>
                  <a:srgbClr val="0457A6"/>
                </a:solidFill>
                <a:latin typeface="Arimo Bold"/>
                <a:ea typeface="Arimo Bold"/>
                <a:cs typeface="Arimo Bold"/>
                <a:sym typeface="Arimo Bold"/>
              </a:rPr>
              <a:t>г. Астана, проспект Мәңгілік Ел, 53/1.</a:t>
            </a:r>
          </a:p>
        </p:txBody>
      </p:sp>
      <p:sp>
        <p:nvSpPr>
          <p:cNvPr id="19" name="TextBox 6">
            <a:extLst>
              <a:ext uri="{FF2B5EF4-FFF2-40B4-BE49-F238E27FC236}">
                <a16:creationId xmlns:a16="http://schemas.microsoft.com/office/drawing/2014/main" id="{F2103626-4DC0-4E67-92DB-10C3D2DF674B}"/>
              </a:ext>
            </a:extLst>
          </p:cNvPr>
          <p:cNvSpPr txBox="1"/>
          <p:nvPr/>
        </p:nvSpPr>
        <p:spPr>
          <a:xfrm>
            <a:off x="4411314" y="4850534"/>
            <a:ext cx="8458200" cy="23384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20"/>
              </a:lnSpc>
            </a:pPr>
            <a:r>
              <a:rPr lang="ru-RU" b="1" dirty="0">
                <a:solidFill>
                  <a:srgbClr val="0457A6"/>
                </a:solidFill>
                <a:latin typeface="Arimo Bold"/>
                <a:ea typeface="Arimo Bold"/>
                <a:cs typeface="Arimo Bold"/>
                <a:sym typeface="Arimo Bold"/>
              </a:rPr>
              <a:t>Перерыв</a:t>
            </a:r>
          </a:p>
          <a:p>
            <a:pPr>
              <a:lnSpc>
                <a:spcPts val="2520"/>
              </a:lnSpc>
            </a:pPr>
            <a:endParaRPr lang="en-US" sz="1600" b="1" dirty="0">
              <a:solidFill>
                <a:srgbClr val="0457A6"/>
              </a:solidFill>
              <a:latin typeface="Arimo Bold"/>
              <a:ea typeface="Arimo Bold"/>
              <a:cs typeface="Arimo Bold"/>
              <a:sym typeface="Arimo Bold"/>
            </a:endParaRPr>
          </a:p>
          <a:p>
            <a:pPr marL="360000" indent="-360000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D87623"/>
                </a:solidFill>
                <a:latin typeface="Arimo Bold"/>
                <a:ea typeface="Arimo Bold"/>
                <a:cs typeface="Arimo Bold"/>
                <a:sym typeface="Arimo Bold"/>
              </a:rPr>
              <a:t>(Зал 1) </a:t>
            </a:r>
            <a:r>
              <a:rPr lang="ru-RU" b="1" dirty="0">
                <a:solidFill>
                  <a:srgbClr val="0457A6"/>
                </a:solidFill>
                <a:latin typeface="Arimo Bold"/>
                <a:ea typeface="Arimo Bold"/>
                <a:cs typeface="Arimo Bold"/>
                <a:sym typeface="Arimo Bold"/>
              </a:rPr>
              <a:t>– </a:t>
            </a:r>
            <a:r>
              <a:rPr lang="ru-RU" b="1" dirty="0">
                <a:solidFill>
                  <a:srgbClr val="0457A6"/>
                </a:solidFill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  <a:sym typeface="Arimo Bold"/>
              </a:rPr>
              <a:t>Биржа</a:t>
            </a:r>
            <a:r>
              <a:rPr lang="en-US" b="1" dirty="0">
                <a:solidFill>
                  <a:srgbClr val="0457A6"/>
                </a:solidFill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  <a:sym typeface="Arimo Bold"/>
              </a:rPr>
              <a:t> субконтрактов</a:t>
            </a:r>
            <a:r>
              <a:rPr lang="ru-RU" b="1" dirty="0">
                <a:solidFill>
                  <a:srgbClr val="0457A6"/>
                </a:solidFill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  <a:sym typeface="Arimo Bold"/>
              </a:rPr>
              <a:t> </a:t>
            </a:r>
            <a:r>
              <a:rPr lang="en-US" b="1" dirty="0">
                <a:solidFill>
                  <a:srgbClr val="0457A6"/>
                </a:solidFill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  <a:sym typeface="Open Sans Bold"/>
              </a:rPr>
              <a:t>(B2B</a:t>
            </a:r>
            <a:r>
              <a:rPr lang="ru-RU" b="1" dirty="0">
                <a:solidFill>
                  <a:srgbClr val="0457A6"/>
                </a:solidFill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  <a:sym typeface="Open Sans Bold"/>
              </a:rPr>
              <a:t> </a:t>
            </a:r>
            <a:r>
              <a:rPr lang="en-US" b="1" dirty="0" err="1">
                <a:solidFill>
                  <a:srgbClr val="0457A6"/>
                </a:solidFill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  <a:sym typeface="Open Sans Bold"/>
              </a:rPr>
              <a:t>встречи</a:t>
            </a:r>
            <a:r>
              <a:rPr lang="ru-RU" b="1" dirty="0">
                <a:solidFill>
                  <a:srgbClr val="0457A6"/>
                </a:solidFill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  <a:sym typeface="Open Sans Bold"/>
              </a:rPr>
              <a:t> между ГМК и ОТП</a:t>
            </a:r>
            <a:r>
              <a:rPr lang="en-US" b="1" dirty="0">
                <a:solidFill>
                  <a:srgbClr val="0457A6"/>
                </a:solidFill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  <a:sym typeface="Open Sans Bold"/>
              </a:rPr>
              <a:t>)</a:t>
            </a:r>
            <a:endParaRPr lang="ru-RU" b="1" dirty="0">
              <a:solidFill>
                <a:srgbClr val="0457A6"/>
              </a:solidFill>
              <a:latin typeface="Arimo Bold" panose="020B0604020202020204" charset="0"/>
              <a:ea typeface="Arimo Bold" panose="020B0604020202020204" charset="0"/>
              <a:cs typeface="Arimo Bold" panose="020B0604020202020204" charset="0"/>
              <a:sym typeface="Open Sans Bold"/>
            </a:endParaRPr>
          </a:p>
          <a:p>
            <a:pPr marL="360000" indent="-360000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D87623"/>
                </a:solidFill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  <a:sym typeface="Arimo Bold"/>
              </a:rPr>
              <a:t>(Зал 2) </a:t>
            </a:r>
            <a:r>
              <a:rPr lang="ru-RU" b="1" dirty="0">
                <a:solidFill>
                  <a:srgbClr val="0457A6"/>
                </a:solidFill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  <a:sym typeface="Arimo Bold"/>
              </a:rPr>
              <a:t>– Участие ОТП в </a:t>
            </a:r>
            <a:r>
              <a:rPr lang="ru-RU" b="1" dirty="0">
                <a:solidFill>
                  <a:srgbClr val="0457A6"/>
                </a:solidFill>
                <a:latin typeface="Arimo Bold"/>
                <a:ea typeface="Arimo Bold"/>
                <a:cs typeface="Arimo Bold"/>
                <a:sym typeface="Arimo Bold"/>
              </a:rPr>
              <a:t>реализации Национального проекта по модернизации энергетического и коммунального секторов</a:t>
            </a:r>
            <a:endParaRPr lang="ru-RU" b="1" dirty="0">
              <a:solidFill>
                <a:srgbClr val="0457A6"/>
              </a:solidFill>
              <a:latin typeface="Arimo Bold" panose="020B0604020202020204" charset="0"/>
              <a:ea typeface="Arimo Bold" panose="020B0604020202020204" charset="0"/>
              <a:cs typeface="Arimo Bold" panose="020B0604020202020204" charset="0"/>
              <a:sym typeface="Open Sans Bold"/>
            </a:endParaRPr>
          </a:p>
          <a:p>
            <a:pPr marL="360000" indent="-360000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D87623"/>
                </a:solidFill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  <a:sym typeface="Open Sans Bold"/>
              </a:rPr>
              <a:t>(Зал 3) </a:t>
            </a:r>
            <a:r>
              <a:rPr lang="ru-RU" b="1" dirty="0">
                <a:solidFill>
                  <a:srgbClr val="0457A6"/>
                </a:solidFill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  <a:sym typeface="Open Sans Bold"/>
              </a:rPr>
              <a:t>–</a:t>
            </a:r>
            <a:r>
              <a:rPr lang="en-US" b="1" dirty="0">
                <a:solidFill>
                  <a:srgbClr val="0457A6"/>
                </a:solidFill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  <a:sym typeface="Open Sans Bold"/>
              </a:rPr>
              <a:t> </a:t>
            </a:r>
            <a:r>
              <a:rPr lang="en-US" b="1" dirty="0" err="1">
                <a:solidFill>
                  <a:srgbClr val="0457A6"/>
                </a:solidFill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  <a:sym typeface="Open Sans Bold"/>
              </a:rPr>
              <a:t>Нефтегазовое</a:t>
            </a:r>
            <a:r>
              <a:rPr lang="en-US" b="1" dirty="0">
                <a:solidFill>
                  <a:srgbClr val="0457A6"/>
                </a:solidFill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  <a:sym typeface="Open Sans Bold"/>
              </a:rPr>
              <a:t> </a:t>
            </a:r>
            <a:r>
              <a:rPr lang="en-US" b="1" dirty="0" err="1">
                <a:solidFill>
                  <a:srgbClr val="0457A6"/>
                </a:solidFill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  <a:sym typeface="Open Sans Bold"/>
              </a:rPr>
              <a:t>машиностроение</a:t>
            </a:r>
            <a:endParaRPr lang="ru-RU" b="1" dirty="0">
              <a:solidFill>
                <a:srgbClr val="0457A6"/>
              </a:solidFill>
              <a:latin typeface="Arimo Bold" panose="020B0604020202020204" charset="0"/>
              <a:ea typeface="Arimo Bold" panose="020B0604020202020204" charset="0"/>
              <a:cs typeface="Arimo Bold" panose="020B0604020202020204" charset="0"/>
              <a:sym typeface="Open Sans Bold"/>
            </a:endParaRPr>
          </a:p>
          <a:p>
            <a:pPr marL="360000" indent="-360000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D87623"/>
                </a:solidFill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  <a:sym typeface="Arimo Bold"/>
              </a:rPr>
              <a:t>(Зал 4) </a:t>
            </a:r>
            <a:r>
              <a:rPr lang="ru-RU" b="1" dirty="0">
                <a:solidFill>
                  <a:srgbClr val="0457A6"/>
                </a:solidFill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  <a:sym typeface="Arimo Bold"/>
              </a:rPr>
              <a:t>– </a:t>
            </a:r>
            <a:r>
              <a:rPr lang="ru-RU" b="1" dirty="0">
                <a:solidFill>
                  <a:srgbClr val="0457A6"/>
                </a:solidFill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  <a:sym typeface="Open Sans Bold"/>
              </a:rPr>
              <a:t>Автомобилестроение</a:t>
            </a:r>
          </a:p>
        </p:txBody>
      </p:sp>
      <p:pic>
        <p:nvPicPr>
          <p:cNvPr id="17" name="Picture 6">
            <a:extLst>
              <a:ext uri="{FF2B5EF4-FFF2-40B4-BE49-F238E27FC236}">
                <a16:creationId xmlns:a16="http://schemas.microsoft.com/office/drawing/2014/main" id="{D216A3DC-6C71-48DD-ADD7-F461E4121E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3" t="13733" r="36000" b="18000"/>
          <a:stretch/>
        </p:blipFill>
        <p:spPr bwMode="auto">
          <a:xfrm>
            <a:off x="10116660" y="1004340"/>
            <a:ext cx="2880000" cy="1886352"/>
          </a:xfrm>
          <a:prstGeom prst="teardrop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217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2">
            <a:extLst>
              <a:ext uri="{FF2B5EF4-FFF2-40B4-BE49-F238E27FC236}">
                <a16:creationId xmlns:a16="http://schemas.microsoft.com/office/drawing/2014/main" id="{CD8BEB3E-F9DE-42A7-BB97-497CEA79CEED}"/>
              </a:ext>
            </a:extLst>
          </p:cNvPr>
          <p:cNvSpPr/>
          <p:nvPr/>
        </p:nvSpPr>
        <p:spPr>
          <a:xfrm>
            <a:off x="-2" y="-6960"/>
            <a:ext cx="13411200" cy="7550759"/>
          </a:xfrm>
          <a:custGeom>
            <a:avLst/>
            <a:gdLst/>
            <a:ahLst/>
            <a:cxnLst/>
            <a:rect l="l" t="t" r="r" b="b"/>
            <a:pathLst>
              <a:path w="10689681" h="7562850">
                <a:moveTo>
                  <a:pt x="0" y="0"/>
                </a:moveTo>
                <a:lnTo>
                  <a:pt x="10689681" y="0"/>
                </a:lnTo>
                <a:lnTo>
                  <a:pt x="10689681" y="7562850"/>
                </a:lnTo>
                <a:lnTo>
                  <a:pt x="0" y="75628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" b="-23522"/>
            </a:stretch>
          </a:blipFill>
        </p:spPr>
      </p:sp>
      <p:sp>
        <p:nvSpPr>
          <p:cNvPr id="13" name="Freeform 2">
            <a:extLst>
              <a:ext uri="{FF2B5EF4-FFF2-40B4-BE49-F238E27FC236}">
                <a16:creationId xmlns:a16="http://schemas.microsoft.com/office/drawing/2014/main" id="{2527193C-4756-4F79-83AC-77EE4249122E}"/>
              </a:ext>
            </a:extLst>
          </p:cNvPr>
          <p:cNvSpPr/>
          <p:nvPr/>
        </p:nvSpPr>
        <p:spPr>
          <a:xfrm rot="-5400000" flipH="1" flipV="1">
            <a:off x="-3241981" y="3235021"/>
            <a:ext cx="7550759" cy="1066800"/>
          </a:xfrm>
          <a:custGeom>
            <a:avLst/>
            <a:gdLst/>
            <a:ahLst/>
            <a:cxnLst/>
            <a:rect l="l" t="t" r="r" b="b"/>
            <a:pathLst>
              <a:path w="7550759" h="976231">
                <a:moveTo>
                  <a:pt x="7550759" y="976230"/>
                </a:moveTo>
                <a:lnTo>
                  <a:pt x="0" y="976230"/>
                </a:lnTo>
                <a:lnTo>
                  <a:pt x="0" y="0"/>
                </a:lnTo>
                <a:lnTo>
                  <a:pt x="7550759" y="0"/>
                </a:lnTo>
                <a:lnTo>
                  <a:pt x="7550759" y="976230"/>
                </a:lnTo>
                <a:close/>
              </a:path>
            </a:pathLst>
          </a:custGeom>
          <a:blipFill>
            <a:blip r:embed="rId2"/>
            <a:stretch>
              <a:fillRect t="-438650" b="-8629"/>
            </a:stretch>
          </a:blipFill>
        </p:spPr>
      </p:sp>
      <p:sp>
        <p:nvSpPr>
          <p:cNvPr id="2" name="TextBox 2"/>
          <p:cNvSpPr txBox="1"/>
          <p:nvPr/>
        </p:nvSpPr>
        <p:spPr>
          <a:xfrm>
            <a:off x="2634261" y="963229"/>
            <a:ext cx="9209474" cy="333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39"/>
              </a:lnSpc>
              <a:spcBef>
                <a:spcPct val="0"/>
              </a:spcBef>
            </a:pPr>
            <a:r>
              <a:rPr lang="ru-RU" sz="2600" b="1" dirty="0">
                <a:solidFill>
                  <a:srgbClr val="CB6600"/>
                </a:solidFill>
                <a:latin typeface="Arimo Bold"/>
                <a:ea typeface="Arimo Bold"/>
                <a:cs typeface="Arimo Bold"/>
                <a:sym typeface="Arimo Bold"/>
              </a:rPr>
              <a:t>Ожидаемый эффект от </a:t>
            </a:r>
            <a:r>
              <a:rPr lang="en-US" sz="2600" b="1" dirty="0">
                <a:solidFill>
                  <a:srgbClr val="CB6600"/>
                </a:solidFill>
                <a:latin typeface="Arimo Bold"/>
                <a:ea typeface="Arimo Bold"/>
                <a:cs typeface="Arimo Bold"/>
                <a:sym typeface="Arimo Bold"/>
              </a:rPr>
              <a:t>XII</a:t>
            </a:r>
            <a:r>
              <a:rPr lang="ru-RU" sz="2600" b="1" dirty="0">
                <a:solidFill>
                  <a:srgbClr val="CB6600"/>
                </a:solidFill>
                <a:latin typeface="Arimo Bold"/>
                <a:ea typeface="Arimo Bold"/>
                <a:cs typeface="Arimo Bold"/>
                <a:sym typeface="Arimo Bold"/>
              </a:rPr>
              <a:t> Форума машиностроителей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332722" y="1977115"/>
            <a:ext cx="8054651" cy="1038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60"/>
              </a:lnSpc>
            </a:pPr>
            <a:r>
              <a:rPr lang="ru-RU" sz="1900" dirty="0">
                <a:solidFill>
                  <a:srgbClr val="0457A6"/>
                </a:solidFill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  <a:sym typeface="Arimo"/>
              </a:rPr>
              <a:t>Разработка рекомендаций для Правительства по диверсификации экономики и дальнейшему стимулированию отрасли машиностроения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328711" y="5490215"/>
            <a:ext cx="8054650" cy="3151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660"/>
              </a:lnSpc>
            </a:pPr>
            <a:r>
              <a:rPr lang="ru-RU" sz="1900" dirty="0">
                <a:solidFill>
                  <a:srgbClr val="0457A6"/>
                </a:solidFill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  <a:sym typeface="Arimo"/>
              </a:rPr>
              <a:t>Подписание соглашений и договоров между участниками Форума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328710" y="3213055"/>
            <a:ext cx="8054651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660"/>
              </a:lnSpc>
            </a:pPr>
            <a:r>
              <a:rPr lang="ru-RU" sz="1900" dirty="0">
                <a:solidFill>
                  <a:srgbClr val="0457A6"/>
                </a:solidFill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  <a:sym typeface="Arimo"/>
              </a:rPr>
              <a:t>Привлечение инвесторов в машиностроительную отрасль Казахстана </a:t>
            </a:r>
          </a:p>
        </p:txBody>
      </p:sp>
      <p:sp>
        <p:nvSpPr>
          <p:cNvPr id="7" name="Freeform 7"/>
          <p:cNvSpPr/>
          <p:nvPr/>
        </p:nvSpPr>
        <p:spPr>
          <a:xfrm>
            <a:off x="2598316" y="2243485"/>
            <a:ext cx="537588" cy="506005"/>
          </a:xfrm>
          <a:custGeom>
            <a:avLst/>
            <a:gdLst/>
            <a:ahLst/>
            <a:cxnLst/>
            <a:rect l="l" t="t" r="r" b="b"/>
            <a:pathLst>
              <a:path w="537588" h="506005">
                <a:moveTo>
                  <a:pt x="0" y="0"/>
                </a:moveTo>
                <a:lnTo>
                  <a:pt x="537588" y="0"/>
                </a:lnTo>
                <a:lnTo>
                  <a:pt x="537588" y="506004"/>
                </a:lnTo>
                <a:lnTo>
                  <a:pt x="0" y="50600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598316" y="4408383"/>
            <a:ext cx="537588" cy="506005"/>
          </a:xfrm>
          <a:custGeom>
            <a:avLst/>
            <a:gdLst/>
            <a:ahLst/>
            <a:cxnLst/>
            <a:rect l="l" t="t" r="r" b="b"/>
            <a:pathLst>
              <a:path w="537588" h="506005">
                <a:moveTo>
                  <a:pt x="0" y="0"/>
                </a:moveTo>
                <a:lnTo>
                  <a:pt x="537588" y="0"/>
                </a:lnTo>
                <a:lnTo>
                  <a:pt x="537588" y="506005"/>
                </a:lnTo>
                <a:lnTo>
                  <a:pt x="0" y="50600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2604167" y="3306269"/>
            <a:ext cx="537588" cy="506005"/>
          </a:xfrm>
          <a:custGeom>
            <a:avLst/>
            <a:gdLst/>
            <a:ahLst/>
            <a:cxnLst/>
            <a:rect l="l" t="t" r="r" b="b"/>
            <a:pathLst>
              <a:path w="537588" h="506005">
                <a:moveTo>
                  <a:pt x="0" y="0"/>
                </a:moveTo>
                <a:lnTo>
                  <a:pt x="537588" y="0"/>
                </a:lnTo>
                <a:lnTo>
                  <a:pt x="537588" y="506005"/>
                </a:lnTo>
                <a:lnTo>
                  <a:pt x="0" y="50600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3328711" y="4157562"/>
            <a:ext cx="8054651" cy="1007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60"/>
              </a:lnSpc>
            </a:pPr>
            <a:r>
              <a:rPr lang="ru-RU" sz="1900" dirty="0">
                <a:solidFill>
                  <a:srgbClr val="0457A6"/>
                </a:solidFill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  <a:sym typeface="Arimo"/>
              </a:rPr>
              <a:t>Обсуждение и формирование механизмов по развитию </a:t>
            </a:r>
            <a:r>
              <a:rPr lang="ru-RU" sz="1900" dirty="0" err="1">
                <a:solidFill>
                  <a:srgbClr val="0457A6"/>
                </a:solidFill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  <a:sym typeface="Arimo"/>
              </a:rPr>
              <a:t>внутристрановой</a:t>
            </a:r>
            <a:r>
              <a:rPr lang="ru-RU" sz="1900" dirty="0">
                <a:solidFill>
                  <a:srgbClr val="0457A6"/>
                </a:solidFill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  <a:sym typeface="Arimo"/>
              </a:rPr>
              <a:t> ценности и импортозамещения с крупнейшими потребителями машиностроительной продукции</a:t>
            </a:r>
          </a:p>
        </p:txBody>
      </p:sp>
      <p:sp>
        <p:nvSpPr>
          <p:cNvPr id="11" name="Freeform 11"/>
          <p:cNvSpPr/>
          <p:nvPr/>
        </p:nvSpPr>
        <p:spPr>
          <a:xfrm>
            <a:off x="2598316" y="5394787"/>
            <a:ext cx="537588" cy="506005"/>
          </a:xfrm>
          <a:custGeom>
            <a:avLst/>
            <a:gdLst/>
            <a:ahLst/>
            <a:cxnLst/>
            <a:rect l="l" t="t" r="r" b="b"/>
            <a:pathLst>
              <a:path w="537588" h="506005">
                <a:moveTo>
                  <a:pt x="0" y="0"/>
                </a:moveTo>
                <a:lnTo>
                  <a:pt x="537588" y="0"/>
                </a:lnTo>
                <a:lnTo>
                  <a:pt x="537588" y="506005"/>
                </a:lnTo>
                <a:lnTo>
                  <a:pt x="0" y="50600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2">
            <a:extLst>
              <a:ext uri="{FF2B5EF4-FFF2-40B4-BE49-F238E27FC236}">
                <a16:creationId xmlns:a16="http://schemas.microsoft.com/office/drawing/2014/main" id="{14401E11-22DE-40CE-98A3-A02D304ED0FB}"/>
              </a:ext>
            </a:extLst>
          </p:cNvPr>
          <p:cNvSpPr/>
          <p:nvPr/>
        </p:nvSpPr>
        <p:spPr>
          <a:xfrm>
            <a:off x="-2" y="-6960"/>
            <a:ext cx="13411200" cy="7550759"/>
          </a:xfrm>
          <a:custGeom>
            <a:avLst/>
            <a:gdLst/>
            <a:ahLst/>
            <a:cxnLst/>
            <a:rect l="l" t="t" r="r" b="b"/>
            <a:pathLst>
              <a:path w="10689681" h="7562850">
                <a:moveTo>
                  <a:pt x="0" y="0"/>
                </a:moveTo>
                <a:lnTo>
                  <a:pt x="10689681" y="0"/>
                </a:lnTo>
                <a:lnTo>
                  <a:pt x="10689681" y="7562850"/>
                </a:lnTo>
                <a:lnTo>
                  <a:pt x="0" y="75628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6" b="-23522"/>
            </a:stretch>
          </a:blipFill>
        </p:spPr>
      </p:sp>
      <p:sp>
        <p:nvSpPr>
          <p:cNvPr id="32" name="Freeform 2">
            <a:extLst>
              <a:ext uri="{FF2B5EF4-FFF2-40B4-BE49-F238E27FC236}">
                <a16:creationId xmlns:a16="http://schemas.microsoft.com/office/drawing/2014/main" id="{6396FF41-F8E9-454A-9809-07FB39EBE72A}"/>
              </a:ext>
            </a:extLst>
          </p:cNvPr>
          <p:cNvSpPr/>
          <p:nvPr/>
        </p:nvSpPr>
        <p:spPr>
          <a:xfrm rot="-5400000" flipH="1" flipV="1">
            <a:off x="-3241981" y="3235021"/>
            <a:ext cx="7550759" cy="1066800"/>
          </a:xfrm>
          <a:custGeom>
            <a:avLst/>
            <a:gdLst/>
            <a:ahLst/>
            <a:cxnLst/>
            <a:rect l="l" t="t" r="r" b="b"/>
            <a:pathLst>
              <a:path w="7550759" h="976231">
                <a:moveTo>
                  <a:pt x="7550759" y="976230"/>
                </a:moveTo>
                <a:lnTo>
                  <a:pt x="0" y="976230"/>
                </a:lnTo>
                <a:lnTo>
                  <a:pt x="0" y="0"/>
                </a:lnTo>
                <a:lnTo>
                  <a:pt x="7550759" y="0"/>
                </a:lnTo>
                <a:lnTo>
                  <a:pt x="7550759" y="976230"/>
                </a:lnTo>
                <a:close/>
              </a:path>
            </a:pathLst>
          </a:custGeom>
          <a:blipFill>
            <a:blip r:embed="rId3"/>
            <a:stretch>
              <a:fillRect t="-438650" b="-8629"/>
            </a:stretch>
          </a:blipFill>
        </p:spPr>
      </p:sp>
      <p:sp>
        <p:nvSpPr>
          <p:cNvPr id="2" name="Freeform 2"/>
          <p:cNvSpPr/>
          <p:nvPr/>
        </p:nvSpPr>
        <p:spPr>
          <a:xfrm>
            <a:off x="8053272" y="6301674"/>
            <a:ext cx="924731" cy="484842"/>
          </a:xfrm>
          <a:custGeom>
            <a:avLst/>
            <a:gdLst/>
            <a:ahLst/>
            <a:cxnLst/>
            <a:rect l="l" t="t" r="r" b="b"/>
            <a:pathLst>
              <a:path w="924731" h="484842">
                <a:moveTo>
                  <a:pt x="0" y="0"/>
                </a:moveTo>
                <a:lnTo>
                  <a:pt x="924731" y="0"/>
                </a:lnTo>
                <a:lnTo>
                  <a:pt x="924731" y="484842"/>
                </a:lnTo>
                <a:lnTo>
                  <a:pt x="0" y="4848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54" r="-35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615110" y="6871548"/>
            <a:ext cx="521970" cy="194945"/>
          </a:xfrm>
          <a:custGeom>
            <a:avLst/>
            <a:gdLst/>
            <a:ahLst/>
            <a:cxnLst/>
            <a:rect l="l" t="t" r="r" b="b"/>
            <a:pathLst>
              <a:path w="521970" h="194945">
                <a:moveTo>
                  <a:pt x="0" y="0"/>
                </a:moveTo>
                <a:lnTo>
                  <a:pt x="521970" y="0"/>
                </a:lnTo>
                <a:lnTo>
                  <a:pt x="521970" y="194945"/>
                </a:lnTo>
                <a:lnTo>
                  <a:pt x="0" y="19494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711293" y="6708747"/>
            <a:ext cx="532765" cy="252095"/>
          </a:xfrm>
          <a:custGeom>
            <a:avLst/>
            <a:gdLst/>
            <a:ahLst/>
            <a:cxnLst/>
            <a:rect l="l" t="t" r="r" b="b"/>
            <a:pathLst>
              <a:path w="532765" h="252095">
                <a:moveTo>
                  <a:pt x="0" y="0"/>
                </a:moveTo>
                <a:lnTo>
                  <a:pt x="532765" y="0"/>
                </a:lnTo>
                <a:lnTo>
                  <a:pt x="532765" y="252095"/>
                </a:lnTo>
                <a:lnTo>
                  <a:pt x="0" y="25209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6733112" y="6730020"/>
            <a:ext cx="490855" cy="206375"/>
          </a:xfrm>
          <a:custGeom>
            <a:avLst/>
            <a:gdLst/>
            <a:ahLst/>
            <a:cxnLst/>
            <a:rect l="l" t="t" r="r" b="b"/>
            <a:pathLst>
              <a:path w="490855" h="206375">
                <a:moveTo>
                  <a:pt x="0" y="0"/>
                </a:moveTo>
                <a:lnTo>
                  <a:pt x="490855" y="0"/>
                </a:lnTo>
                <a:lnTo>
                  <a:pt x="490855" y="206375"/>
                </a:lnTo>
                <a:lnTo>
                  <a:pt x="0" y="20637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108714" y="6708750"/>
            <a:ext cx="246975" cy="252975"/>
          </a:xfrm>
          <a:custGeom>
            <a:avLst/>
            <a:gdLst/>
            <a:ahLst/>
            <a:cxnLst/>
            <a:rect l="l" t="t" r="r" b="b"/>
            <a:pathLst>
              <a:path w="246975" h="252975">
                <a:moveTo>
                  <a:pt x="0" y="0"/>
                </a:moveTo>
                <a:lnTo>
                  <a:pt x="246975" y="0"/>
                </a:lnTo>
                <a:lnTo>
                  <a:pt x="246975" y="252975"/>
                </a:lnTo>
                <a:lnTo>
                  <a:pt x="0" y="25297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248" r="-248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6410916" y="6709978"/>
            <a:ext cx="245355" cy="249774"/>
          </a:xfrm>
          <a:custGeom>
            <a:avLst/>
            <a:gdLst/>
            <a:ahLst/>
            <a:cxnLst/>
            <a:rect l="l" t="t" r="r" b="b"/>
            <a:pathLst>
              <a:path w="245355" h="249774">
                <a:moveTo>
                  <a:pt x="0" y="0"/>
                </a:moveTo>
                <a:lnTo>
                  <a:pt x="245355" y="0"/>
                </a:lnTo>
                <a:lnTo>
                  <a:pt x="245355" y="249774"/>
                </a:lnTo>
                <a:lnTo>
                  <a:pt x="0" y="24977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78" b="-78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183217" y="6407636"/>
            <a:ext cx="219391" cy="219316"/>
          </a:xfrm>
          <a:custGeom>
            <a:avLst/>
            <a:gdLst/>
            <a:ahLst/>
            <a:cxnLst/>
            <a:rect l="l" t="t" r="r" b="b"/>
            <a:pathLst>
              <a:path w="219391" h="219316">
                <a:moveTo>
                  <a:pt x="0" y="0"/>
                </a:moveTo>
                <a:lnTo>
                  <a:pt x="219391" y="0"/>
                </a:lnTo>
                <a:lnTo>
                  <a:pt x="219391" y="219316"/>
                </a:lnTo>
                <a:lnTo>
                  <a:pt x="0" y="219316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t="-17" b="-17"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6656749" y="6410854"/>
            <a:ext cx="241300" cy="215900"/>
            <a:chOff x="0" y="0"/>
            <a:chExt cx="321733" cy="28786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21183" cy="287147"/>
            </a:xfrm>
            <a:custGeom>
              <a:avLst/>
              <a:gdLst/>
              <a:ahLst/>
              <a:cxnLst/>
              <a:rect l="l" t="t" r="r" b="b"/>
              <a:pathLst>
                <a:path w="321183" h="287147">
                  <a:moveTo>
                    <a:pt x="156083" y="0"/>
                  </a:moveTo>
                  <a:lnTo>
                    <a:pt x="132842" y="44450"/>
                  </a:lnTo>
                  <a:lnTo>
                    <a:pt x="52324" y="188341"/>
                  </a:lnTo>
                  <a:lnTo>
                    <a:pt x="17145" y="252095"/>
                  </a:lnTo>
                  <a:lnTo>
                    <a:pt x="0" y="286766"/>
                  </a:lnTo>
                  <a:lnTo>
                    <a:pt x="28702" y="286766"/>
                  </a:lnTo>
                  <a:lnTo>
                    <a:pt x="53594" y="239014"/>
                  </a:lnTo>
                  <a:lnTo>
                    <a:pt x="95377" y="162687"/>
                  </a:lnTo>
                  <a:lnTo>
                    <a:pt x="137414" y="89662"/>
                  </a:lnTo>
                  <a:lnTo>
                    <a:pt x="163068" y="51689"/>
                  </a:lnTo>
                  <a:lnTo>
                    <a:pt x="178562" y="82550"/>
                  </a:lnTo>
                  <a:lnTo>
                    <a:pt x="202438" y="124460"/>
                  </a:lnTo>
                  <a:lnTo>
                    <a:pt x="225806" y="166116"/>
                  </a:lnTo>
                  <a:lnTo>
                    <a:pt x="239649" y="196215"/>
                  </a:lnTo>
                  <a:lnTo>
                    <a:pt x="152019" y="196342"/>
                  </a:lnTo>
                  <a:lnTo>
                    <a:pt x="152781" y="219837"/>
                  </a:lnTo>
                  <a:lnTo>
                    <a:pt x="249047" y="219837"/>
                  </a:lnTo>
                  <a:lnTo>
                    <a:pt x="264414" y="235712"/>
                  </a:lnTo>
                  <a:lnTo>
                    <a:pt x="274447" y="255397"/>
                  </a:lnTo>
                  <a:lnTo>
                    <a:pt x="284607" y="274066"/>
                  </a:lnTo>
                  <a:lnTo>
                    <a:pt x="300228" y="287020"/>
                  </a:lnTo>
                  <a:lnTo>
                    <a:pt x="321183" y="287147"/>
                  </a:lnTo>
                  <a:lnTo>
                    <a:pt x="298196" y="243713"/>
                  </a:lnTo>
                  <a:lnTo>
                    <a:pt x="260096" y="173228"/>
                  </a:lnTo>
                  <a:lnTo>
                    <a:pt x="216916" y="95758"/>
                  </a:lnTo>
                  <a:lnTo>
                    <a:pt x="178943" y="31369"/>
                  </a:lnTo>
                  <a:lnTo>
                    <a:pt x="156083" y="0"/>
                  </a:lnTo>
                  <a:close/>
                </a:path>
              </a:pathLst>
            </a:custGeom>
            <a:solidFill>
              <a:srgbClr val="161616"/>
            </a:solidFill>
          </p:spPr>
        </p:sp>
      </p:grpSp>
      <p:sp>
        <p:nvSpPr>
          <p:cNvPr id="11" name="Freeform 11"/>
          <p:cNvSpPr/>
          <p:nvPr/>
        </p:nvSpPr>
        <p:spPr>
          <a:xfrm>
            <a:off x="5888214" y="6410429"/>
            <a:ext cx="239367" cy="215759"/>
          </a:xfrm>
          <a:custGeom>
            <a:avLst/>
            <a:gdLst/>
            <a:ahLst/>
            <a:cxnLst/>
            <a:rect l="l" t="t" r="r" b="b"/>
            <a:pathLst>
              <a:path w="239367" h="215759">
                <a:moveTo>
                  <a:pt x="0" y="0"/>
                </a:moveTo>
                <a:lnTo>
                  <a:pt x="239367" y="0"/>
                </a:lnTo>
                <a:lnTo>
                  <a:pt x="239367" y="215759"/>
                </a:lnTo>
                <a:lnTo>
                  <a:pt x="0" y="215759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-76" r="-76"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6952308" y="6409843"/>
            <a:ext cx="219861" cy="216496"/>
          </a:xfrm>
          <a:custGeom>
            <a:avLst/>
            <a:gdLst/>
            <a:ahLst/>
            <a:cxnLst/>
            <a:rect l="l" t="t" r="r" b="b"/>
            <a:pathLst>
              <a:path w="219861" h="216496">
                <a:moveTo>
                  <a:pt x="0" y="0"/>
                </a:moveTo>
                <a:lnTo>
                  <a:pt x="219861" y="0"/>
                </a:lnTo>
                <a:lnTo>
                  <a:pt x="219861" y="216496"/>
                </a:lnTo>
                <a:lnTo>
                  <a:pt x="0" y="216496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-305" r="-305"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7225892" y="6411751"/>
            <a:ext cx="240432" cy="214751"/>
          </a:xfrm>
          <a:custGeom>
            <a:avLst/>
            <a:gdLst/>
            <a:ahLst/>
            <a:cxnLst/>
            <a:rect l="l" t="t" r="r" b="b"/>
            <a:pathLst>
              <a:path w="240432" h="214751">
                <a:moveTo>
                  <a:pt x="0" y="0"/>
                </a:moveTo>
                <a:lnTo>
                  <a:pt x="240432" y="0"/>
                </a:lnTo>
                <a:lnTo>
                  <a:pt x="240432" y="214751"/>
                </a:lnTo>
                <a:lnTo>
                  <a:pt x="0" y="214751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t="-381" b="-381"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6454390" y="6407916"/>
            <a:ext cx="217170" cy="218440"/>
            <a:chOff x="0" y="0"/>
            <a:chExt cx="289560" cy="29125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89306" cy="291084"/>
            </a:xfrm>
            <a:custGeom>
              <a:avLst/>
              <a:gdLst/>
              <a:ahLst/>
              <a:cxnLst/>
              <a:rect l="l" t="t" r="r" b="b"/>
              <a:pathLst>
                <a:path w="289306" h="291084">
                  <a:moveTo>
                    <a:pt x="142240" y="0"/>
                  </a:moveTo>
                  <a:lnTo>
                    <a:pt x="47498" y="1143"/>
                  </a:lnTo>
                  <a:lnTo>
                    <a:pt x="0" y="2540"/>
                  </a:lnTo>
                  <a:lnTo>
                    <a:pt x="508" y="23749"/>
                  </a:lnTo>
                  <a:lnTo>
                    <a:pt x="132080" y="24765"/>
                  </a:lnTo>
                  <a:lnTo>
                    <a:pt x="132207" y="290068"/>
                  </a:lnTo>
                  <a:lnTo>
                    <a:pt x="156591" y="291084"/>
                  </a:lnTo>
                  <a:lnTo>
                    <a:pt x="157607" y="25781"/>
                  </a:lnTo>
                  <a:lnTo>
                    <a:pt x="189103" y="25527"/>
                  </a:lnTo>
                  <a:lnTo>
                    <a:pt x="226060" y="27051"/>
                  </a:lnTo>
                  <a:lnTo>
                    <a:pt x="261493" y="26797"/>
                  </a:lnTo>
                  <a:lnTo>
                    <a:pt x="288417" y="21209"/>
                  </a:lnTo>
                  <a:lnTo>
                    <a:pt x="289306" y="5842"/>
                  </a:lnTo>
                  <a:lnTo>
                    <a:pt x="238125" y="1016"/>
                  </a:lnTo>
                  <a:lnTo>
                    <a:pt x="142240" y="0"/>
                  </a:lnTo>
                  <a:close/>
                </a:path>
              </a:pathLst>
            </a:custGeom>
            <a:solidFill>
              <a:srgbClr val="161616"/>
            </a:solidFill>
          </p:spPr>
        </p:sp>
      </p:grpSp>
      <p:sp>
        <p:nvSpPr>
          <p:cNvPr id="16" name="Freeform 16"/>
          <p:cNvSpPr/>
          <p:nvPr/>
        </p:nvSpPr>
        <p:spPr>
          <a:xfrm>
            <a:off x="8157174" y="6876514"/>
            <a:ext cx="209703" cy="189550"/>
          </a:xfrm>
          <a:custGeom>
            <a:avLst/>
            <a:gdLst/>
            <a:ahLst/>
            <a:cxnLst/>
            <a:rect l="l" t="t" r="r" b="b"/>
            <a:pathLst>
              <a:path w="209703" h="189550">
                <a:moveTo>
                  <a:pt x="0" y="0"/>
                </a:moveTo>
                <a:lnTo>
                  <a:pt x="209703" y="0"/>
                </a:lnTo>
                <a:lnTo>
                  <a:pt x="209703" y="189550"/>
                </a:lnTo>
                <a:lnTo>
                  <a:pt x="0" y="189550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t="-287" b="-287"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8396914" y="6876514"/>
            <a:ext cx="142836" cy="189550"/>
          </a:xfrm>
          <a:custGeom>
            <a:avLst/>
            <a:gdLst/>
            <a:ahLst/>
            <a:cxnLst/>
            <a:rect l="l" t="t" r="r" b="b"/>
            <a:pathLst>
              <a:path w="142836" h="189550">
                <a:moveTo>
                  <a:pt x="0" y="0"/>
                </a:moveTo>
                <a:lnTo>
                  <a:pt x="142836" y="0"/>
                </a:lnTo>
                <a:lnTo>
                  <a:pt x="142836" y="189550"/>
                </a:lnTo>
                <a:lnTo>
                  <a:pt x="0" y="189550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t="-236" b="-236"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8568158" y="6877064"/>
            <a:ext cx="161363" cy="189000"/>
          </a:xfrm>
          <a:custGeom>
            <a:avLst/>
            <a:gdLst/>
            <a:ahLst/>
            <a:cxnLst/>
            <a:rect l="l" t="t" r="r" b="b"/>
            <a:pathLst>
              <a:path w="161363" h="189000">
                <a:moveTo>
                  <a:pt x="0" y="0"/>
                </a:moveTo>
                <a:lnTo>
                  <a:pt x="161363" y="0"/>
                </a:lnTo>
                <a:lnTo>
                  <a:pt x="161363" y="189000"/>
                </a:lnTo>
                <a:lnTo>
                  <a:pt x="0" y="189000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 l="-1055" r="-1055"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8752987" y="6876514"/>
            <a:ext cx="142840" cy="189550"/>
          </a:xfrm>
          <a:custGeom>
            <a:avLst/>
            <a:gdLst/>
            <a:ahLst/>
            <a:cxnLst/>
            <a:rect l="l" t="t" r="r" b="b"/>
            <a:pathLst>
              <a:path w="142840" h="189550">
                <a:moveTo>
                  <a:pt x="0" y="0"/>
                </a:moveTo>
                <a:lnTo>
                  <a:pt x="142840" y="0"/>
                </a:lnTo>
                <a:lnTo>
                  <a:pt x="142840" y="189550"/>
                </a:lnTo>
                <a:lnTo>
                  <a:pt x="0" y="189550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 t="-238" b="-238"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8927587" y="6876514"/>
            <a:ext cx="163026" cy="189550"/>
          </a:xfrm>
          <a:custGeom>
            <a:avLst/>
            <a:gdLst/>
            <a:ahLst/>
            <a:cxnLst/>
            <a:rect l="l" t="t" r="r" b="b"/>
            <a:pathLst>
              <a:path w="163026" h="189550">
                <a:moveTo>
                  <a:pt x="0" y="0"/>
                </a:moveTo>
                <a:lnTo>
                  <a:pt x="163026" y="0"/>
                </a:lnTo>
                <a:lnTo>
                  <a:pt x="163026" y="189550"/>
                </a:lnTo>
                <a:lnTo>
                  <a:pt x="0" y="189550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 t="-592" b="-592"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7699500" y="6713917"/>
            <a:ext cx="125168" cy="91479"/>
          </a:xfrm>
          <a:custGeom>
            <a:avLst/>
            <a:gdLst/>
            <a:ahLst/>
            <a:cxnLst/>
            <a:rect l="l" t="t" r="r" b="b"/>
            <a:pathLst>
              <a:path w="125168" h="91479">
                <a:moveTo>
                  <a:pt x="0" y="0"/>
                </a:moveTo>
                <a:lnTo>
                  <a:pt x="125168" y="0"/>
                </a:lnTo>
                <a:lnTo>
                  <a:pt x="125168" y="91479"/>
                </a:lnTo>
                <a:lnTo>
                  <a:pt x="0" y="91479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 t="-676" b="-676"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7856379" y="6714848"/>
            <a:ext cx="201427" cy="71668"/>
          </a:xfrm>
          <a:custGeom>
            <a:avLst/>
            <a:gdLst/>
            <a:ahLst/>
            <a:cxnLst/>
            <a:rect l="l" t="t" r="r" b="b"/>
            <a:pathLst>
              <a:path w="201427" h="71668">
                <a:moveTo>
                  <a:pt x="0" y="0"/>
                </a:moveTo>
                <a:lnTo>
                  <a:pt x="201427" y="0"/>
                </a:lnTo>
                <a:lnTo>
                  <a:pt x="201427" y="71668"/>
                </a:lnTo>
                <a:lnTo>
                  <a:pt x="0" y="71668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 l="-998" r="-998"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4475646" y="6404918"/>
            <a:ext cx="1193220" cy="540618"/>
          </a:xfrm>
          <a:custGeom>
            <a:avLst/>
            <a:gdLst/>
            <a:ahLst/>
            <a:cxnLst/>
            <a:rect l="l" t="t" r="r" b="b"/>
            <a:pathLst>
              <a:path w="1193220" h="540618">
                <a:moveTo>
                  <a:pt x="0" y="0"/>
                </a:moveTo>
                <a:lnTo>
                  <a:pt x="1193220" y="0"/>
                </a:lnTo>
                <a:lnTo>
                  <a:pt x="1193220" y="540618"/>
                </a:lnTo>
                <a:lnTo>
                  <a:pt x="0" y="540618"/>
                </a:lnTo>
                <a:lnTo>
                  <a:pt x="0" y="0"/>
                </a:lnTo>
                <a:close/>
              </a:path>
            </a:pathLst>
          </a:custGeom>
          <a:blipFill>
            <a:blip r:embed="rId24"/>
            <a:stretch>
              <a:fillRect t="-122" b="-122"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3158019" y="6610252"/>
            <a:ext cx="1038405" cy="214336"/>
          </a:xfrm>
          <a:custGeom>
            <a:avLst/>
            <a:gdLst/>
            <a:ahLst/>
            <a:cxnLst/>
            <a:rect l="l" t="t" r="r" b="b"/>
            <a:pathLst>
              <a:path w="1038405" h="214336">
                <a:moveTo>
                  <a:pt x="0" y="0"/>
                </a:moveTo>
                <a:lnTo>
                  <a:pt x="1038405" y="0"/>
                </a:lnTo>
                <a:lnTo>
                  <a:pt x="1038405" y="214336"/>
                </a:lnTo>
                <a:lnTo>
                  <a:pt x="0" y="214336"/>
                </a:lnTo>
                <a:lnTo>
                  <a:pt x="0" y="0"/>
                </a:lnTo>
                <a:close/>
              </a:path>
            </a:pathLst>
          </a:custGeom>
          <a:blipFill>
            <a:blip r:embed="rId25"/>
            <a:stretch>
              <a:fillRect t="-3" b="-3"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2433241" y="6414875"/>
            <a:ext cx="598078" cy="620510"/>
          </a:xfrm>
          <a:custGeom>
            <a:avLst/>
            <a:gdLst/>
            <a:ahLst/>
            <a:cxnLst/>
            <a:rect l="l" t="t" r="r" b="b"/>
            <a:pathLst>
              <a:path w="598078" h="620510">
                <a:moveTo>
                  <a:pt x="0" y="0"/>
                </a:moveTo>
                <a:lnTo>
                  <a:pt x="598078" y="0"/>
                </a:lnTo>
                <a:lnTo>
                  <a:pt x="598078" y="620510"/>
                </a:lnTo>
                <a:lnTo>
                  <a:pt x="0" y="620510"/>
                </a:lnTo>
                <a:lnTo>
                  <a:pt x="0" y="0"/>
                </a:lnTo>
                <a:close/>
              </a:path>
            </a:pathLst>
          </a:custGeom>
          <a:blipFill>
            <a:blip r:embed="rId26"/>
            <a:stretch>
              <a:fillRect t="-212" b="-212"/>
            </a:stretch>
          </a:blipFill>
        </p:spPr>
      </p:sp>
      <p:sp>
        <p:nvSpPr>
          <p:cNvPr id="29" name="TextBox 29"/>
          <p:cNvSpPr txBox="1"/>
          <p:nvPr/>
        </p:nvSpPr>
        <p:spPr>
          <a:xfrm>
            <a:off x="1576593" y="711533"/>
            <a:ext cx="6685437" cy="9618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00"/>
              </a:lnSpc>
            </a:pPr>
            <a:r>
              <a:rPr lang="en-US" b="1" dirty="0">
                <a:solidFill>
                  <a:srgbClr val="CB6600"/>
                </a:solidFill>
                <a:latin typeface="Arimo Bold"/>
                <a:ea typeface="Arimo Bold"/>
                <a:cs typeface="Arimo Bold"/>
                <a:sym typeface="Arimo Bold"/>
              </a:rPr>
              <a:t>МЕЖДУНАРОДНАЯ СПЕЦИАЛИЗИРОВАННАЯ ВЫСТАВКА ПО МАШИНОСТРОЕНИЮ И МЕТАЛЛООБРАБОТКЕ</a:t>
            </a:r>
            <a:endParaRPr lang="ru-RU" b="1" dirty="0">
              <a:solidFill>
                <a:srgbClr val="CB6600"/>
              </a:solidFill>
              <a:latin typeface="Arimo Bold"/>
              <a:ea typeface="Arimo Bold"/>
              <a:cs typeface="Arimo Bold"/>
              <a:sym typeface="Arimo Bold"/>
            </a:endParaRPr>
          </a:p>
          <a:p>
            <a:pPr>
              <a:lnSpc>
                <a:spcPts val="2500"/>
              </a:lnSpc>
            </a:pPr>
            <a:r>
              <a:rPr lang="ru-RU" sz="2200" b="1" spc="-10" dirty="0">
                <a:solidFill>
                  <a:srgbClr val="CB6600"/>
                </a:solidFill>
                <a:latin typeface="Arimo Bold"/>
                <a:ea typeface="Arimo Bold"/>
                <a:cs typeface="Arimo Bold"/>
                <a:sym typeface="Arimo Bold"/>
              </a:rPr>
              <a:t>«KAZAKHSTAN MACHINERY FAIR 2025»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557756" y="1883692"/>
            <a:ext cx="6348212" cy="40908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56"/>
              </a:lnSpc>
            </a:pPr>
            <a:r>
              <a:rPr lang="ru-RU" sz="2000" b="1" spc="15" dirty="0">
                <a:solidFill>
                  <a:srgbClr val="CB6600"/>
                </a:solidFill>
                <a:latin typeface="Arimo Bold"/>
                <a:ea typeface="Arimo Bold"/>
                <a:cs typeface="Arimo Bold"/>
                <a:sym typeface="Arimo Bold"/>
              </a:rPr>
              <a:t>23-25 апреля 2025 года</a:t>
            </a:r>
          </a:p>
          <a:p>
            <a:pPr>
              <a:lnSpc>
                <a:spcPts val="2556"/>
              </a:lnSpc>
            </a:pPr>
            <a:r>
              <a:rPr lang="ru-RU" sz="2000" b="1" spc="15" dirty="0">
                <a:solidFill>
                  <a:srgbClr val="0457A6"/>
                </a:solidFill>
                <a:latin typeface="Arimo Bold"/>
                <a:ea typeface="Arimo Bold"/>
                <a:cs typeface="Arimo Bold"/>
                <a:sym typeface="Arimo Bold"/>
              </a:rPr>
              <a:t>Международный выставочный центр «ЭКСПО»</a:t>
            </a:r>
          </a:p>
          <a:p>
            <a:pPr>
              <a:lnSpc>
                <a:spcPts val="2556"/>
              </a:lnSpc>
            </a:pPr>
            <a:r>
              <a:rPr lang="ru-RU" sz="1600" b="1" spc="15" dirty="0">
                <a:solidFill>
                  <a:srgbClr val="0457A6"/>
                </a:solidFill>
                <a:latin typeface="Arimo Bold"/>
                <a:ea typeface="Arimo Bold"/>
                <a:cs typeface="Arimo Bold"/>
                <a:sym typeface="Arimo Bold"/>
              </a:rPr>
              <a:t>г. Астана, проспект </a:t>
            </a:r>
            <a:r>
              <a:rPr lang="ru-RU" sz="1600" b="1" spc="15" dirty="0" err="1">
                <a:solidFill>
                  <a:srgbClr val="0457A6"/>
                </a:solidFill>
                <a:latin typeface="Arimo Bold"/>
                <a:ea typeface="Arimo Bold"/>
                <a:cs typeface="Arimo Bold"/>
                <a:sym typeface="Arimo Bold"/>
              </a:rPr>
              <a:t>Мәңгілік</a:t>
            </a:r>
            <a:r>
              <a:rPr lang="ru-RU" sz="1600" b="1" spc="15" dirty="0">
                <a:solidFill>
                  <a:srgbClr val="0457A6"/>
                </a:solidFill>
                <a:latin typeface="Arimo Bold"/>
                <a:ea typeface="Arimo Bold"/>
                <a:cs typeface="Arimo Bold"/>
                <a:sym typeface="Arimo Bold"/>
              </a:rPr>
              <a:t> Ел, 53/1</a:t>
            </a:r>
            <a:endParaRPr lang="en-US" sz="1600" b="1" spc="15" dirty="0">
              <a:solidFill>
                <a:srgbClr val="0457A6"/>
              </a:solidFill>
              <a:latin typeface="Arimo Bold"/>
              <a:ea typeface="Arimo Bold"/>
              <a:cs typeface="Arimo Bold"/>
              <a:sym typeface="Arimo Bold"/>
            </a:endParaRPr>
          </a:p>
          <a:p>
            <a:pPr algn="just">
              <a:lnSpc>
                <a:spcPts val="2057"/>
              </a:lnSpc>
            </a:pPr>
            <a:endParaRPr lang="en-US" sz="1714" spc="-10" dirty="0">
              <a:solidFill>
                <a:srgbClr val="0457A6"/>
              </a:solidFill>
              <a:latin typeface="Arimo Bold" panose="020B0604020202020204" charset="0"/>
              <a:ea typeface="Arimo Bold" panose="020B0604020202020204" charset="0"/>
              <a:cs typeface="Arimo Bold" panose="020B0604020202020204" charset="0"/>
              <a:sym typeface="Arimo"/>
            </a:endParaRPr>
          </a:p>
          <a:p>
            <a:pPr algn="just">
              <a:lnSpc>
                <a:spcPts val="2057"/>
              </a:lnSpc>
            </a:pPr>
            <a:r>
              <a:rPr lang="ru-RU" sz="1700" spc="-10" dirty="0">
                <a:solidFill>
                  <a:srgbClr val="0457A6"/>
                </a:solidFill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  <a:sym typeface="Arimo"/>
              </a:rPr>
              <a:t>Главное отраслевое событие в индустрии, уникальная платформа для развития кооперационных связей.</a:t>
            </a:r>
          </a:p>
          <a:p>
            <a:pPr>
              <a:lnSpc>
                <a:spcPts val="2057"/>
              </a:lnSpc>
            </a:pPr>
            <a:endParaRPr lang="en-US" sz="1714" spc="-10" dirty="0">
              <a:solidFill>
                <a:srgbClr val="0457A6"/>
              </a:solidFill>
              <a:latin typeface="Arimo Bold" panose="020B0604020202020204" charset="0"/>
              <a:ea typeface="Arimo Bold" panose="020B0604020202020204" charset="0"/>
              <a:cs typeface="Arimo Bold" panose="020B0604020202020204" charset="0"/>
              <a:sym typeface="Arimo"/>
            </a:endParaRPr>
          </a:p>
          <a:p>
            <a:pPr>
              <a:lnSpc>
                <a:spcPts val="2057"/>
              </a:lnSpc>
            </a:pPr>
            <a:r>
              <a:rPr lang="ru-RU" sz="1700" spc="-10" dirty="0">
                <a:solidFill>
                  <a:srgbClr val="0457A6"/>
                </a:solidFill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  <a:sym typeface="Arimo"/>
              </a:rPr>
              <a:t>Свою продукцию продемонстрируют свыше 200 казахстанских и зарубежных компаний</a:t>
            </a:r>
          </a:p>
          <a:p>
            <a:pPr>
              <a:lnSpc>
                <a:spcPts val="2057"/>
              </a:lnSpc>
            </a:pPr>
            <a:endParaRPr lang="ru-RU" sz="1500" b="1" spc="-15" dirty="0">
              <a:solidFill>
                <a:srgbClr val="0457A6"/>
              </a:solidFill>
              <a:latin typeface="Arimo Bold"/>
              <a:ea typeface="Arimo Bold"/>
              <a:cs typeface="Arimo Bold"/>
              <a:sym typeface="Arimo Bold"/>
            </a:endParaRPr>
          </a:p>
          <a:p>
            <a:pPr>
              <a:lnSpc>
                <a:spcPts val="3055"/>
              </a:lnSpc>
            </a:pPr>
            <a:r>
              <a:rPr lang="ru-RU" sz="2400" b="1" spc="-15" dirty="0">
                <a:solidFill>
                  <a:srgbClr val="0457A6"/>
                </a:solidFill>
                <a:latin typeface="Arimo Bold"/>
                <a:ea typeface="Arimo Bold"/>
                <a:cs typeface="Arimo Bold"/>
                <a:sym typeface="Arimo Bold"/>
              </a:rPr>
              <a:t>ЦЕЛЬ ВЫСТАВКИ</a:t>
            </a:r>
            <a:endParaRPr lang="ru-RU" sz="1500" b="1" spc="-15" dirty="0">
              <a:solidFill>
                <a:srgbClr val="0457A6"/>
              </a:solidFill>
              <a:latin typeface="Arimo Bold"/>
              <a:ea typeface="Arimo Bold"/>
              <a:cs typeface="Arimo Bold"/>
              <a:sym typeface="Arimo Bold"/>
            </a:endParaRPr>
          </a:p>
          <a:p>
            <a:pPr>
              <a:lnSpc>
                <a:spcPts val="2050"/>
              </a:lnSpc>
            </a:pPr>
            <a:r>
              <a:rPr lang="ru-RU" sz="1700" spc="-10" dirty="0">
                <a:solidFill>
                  <a:srgbClr val="0457A6"/>
                </a:solidFill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  <a:sym typeface="Arimo"/>
              </a:rPr>
              <a:t>Содействие ускоренному развитию машиностроительной отрасли, укрепление торгово-экономических связей, </a:t>
            </a:r>
            <a:r>
              <a:rPr lang="ru-RU" sz="1700" b="1" i="0" dirty="0">
                <a:solidFill>
                  <a:srgbClr val="0457A6"/>
                </a:solidFill>
                <a:effectLst/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</a:rPr>
              <a:t>расширение возможностей для профессионального роста</a:t>
            </a:r>
            <a:endParaRPr lang="ru-RU" sz="1700" b="1" spc="-10" dirty="0">
              <a:solidFill>
                <a:srgbClr val="0457A6"/>
              </a:solidFill>
              <a:latin typeface="Arimo Bold" panose="020B0604020202020204" charset="0"/>
              <a:ea typeface="Arimo Bold" panose="020B0604020202020204" charset="0"/>
              <a:cs typeface="Arimo Bold" panose="020B0604020202020204" charset="0"/>
              <a:sym typeface="Arimo"/>
            </a:endParaRP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F95C9E3E-A7A2-482A-8000-6D7EFFBB4690}"/>
              </a:ext>
            </a:extLst>
          </p:cNvPr>
          <p:cNvPicPr>
            <a:picLocks noChangeAspect="1"/>
          </p:cNvPicPr>
          <p:nvPr/>
        </p:nvPicPr>
        <p:blipFill rotWithShape="1">
          <a:blip r:embed="rId27"/>
          <a:srcRect t="12447" b="12447"/>
          <a:stretch/>
        </p:blipFill>
        <p:spPr>
          <a:xfrm>
            <a:off x="8752987" y="753494"/>
            <a:ext cx="4320000" cy="2430000"/>
          </a:xfrm>
          <a:prstGeom prst="parallelogram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C9F2FE95-47AA-4FEE-9F21-B8A50EE54DF3}"/>
              </a:ext>
            </a:extLst>
          </p:cNvPr>
          <p:cNvPicPr>
            <a:picLocks noChangeAspect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4" b="5014"/>
          <a:stretch/>
        </p:blipFill>
        <p:spPr>
          <a:xfrm rot="10800000" flipH="1">
            <a:off x="8752987" y="3425180"/>
            <a:ext cx="4320000" cy="2430000"/>
          </a:xfrm>
          <a:prstGeom prst="parallelogram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11346</TotalTime>
  <Words>588</Words>
  <Application>Microsoft Office PowerPoint</Application>
  <PresentationFormat>Произвольный</PresentationFormat>
  <Paragraphs>102</Paragraphs>
  <Slides>8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Arimo Italics</vt:lpstr>
      <vt:lpstr>Arimo Bold</vt:lpstr>
      <vt:lpstr>Calibri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Концепция 12 форума — NEW1.pptx</dc:title>
  <dc:creator>Arman Galimov</dc:creator>
  <cp:lastModifiedBy>Arman Galimov</cp:lastModifiedBy>
  <cp:revision>239</cp:revision>
  <cp:lastPrinted>2025-02-17T13:13:12Z</cp:lastPrinted>
  <dcterms:created xsi:type="dcterms:W3CDTF">2006-08-16T00:00:00Z</dcterms:created>
  <dcterms:modified xsi:type="dcterms:W3CDTF">2025-03-15T09:48:37Z</dcterms:modified>
  <dc:identifier>DAGBPOTI1Eg</dc:identifier>
</cp:coreProperties>
</file>